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87" r:id="rId5"/>
    <p:sldMasterId id="2147484904" r:id="rId6"/>
  </p:sldMasterIdLst>
  <p:notesMasterIdLst>
    <p:notesMasterId r:id="rId36"/>
  </p:notesMasterIdLst>
  <p:handoutMasterIdLst>
    <p:handoutMasterId r:id="rId37"/>
  </p:handoutMasterIdLst>
  <p:sldIdLst>
    <p:sldId id="2027" r:id="rId7"/>
    <p:sldId id="257" r:id="rId8"/>
    <p:sldId id="3442" r:id="rId9"/>
    <p:sldId id="3443" r:id="rId10"/>
    <p:sldId id="3416" r:id="rId11"/>
    <p:sldId id="3417" r:id="rId12"/>
    <p:sldId id="3444" r:id="rId13"/>
    <p:sldId id="3419" r:id="rId14"/>
    <p:sldId id="3445" r:id="rId15"/>
    <p:sldId id="3440" r:id="rId16"/>
    <p:sldId id="3421" r:id="rId17"/>
    <p:sldId id="3422" r:id="rId18"/>
    <p:sldId id="3423" r:id="rId19"/>
    <p:sldId id="3424" r:id="rId20"/>
    <p:sldId id="3425" r:id="rId21"/>
    <p:sldId id="3446" r:id="rId22"/>
    <p:sldId id="3447" r:id="rId23"/>
    <p:sldId id="3448" r:id="rId24"/>
    <p:sldId id="3426" r:id="rId25"/>
    <p:sldId id="3427" r:id="rId26"/>
    <p:sldId id="3428" r:id="rId27"/>
    <p:sldId id="3429" r:id="rId28"/>
    <p:sldId id="3430" r:id="rId29"/>
    <p:sldId id="3431" r:id="rId30"/>
    <p:sldId id="3432" r:id="rId31"/>
    <p:sldId id="3433" r:id="rId32"/>
    <p:sldId id="3437" r:id="rId33"/>
    <p:sldId id="3449" r:id="rId34"/>
    <p:sldId id="3439"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ccessibility" id="{0FE1A68C-C1E2-43C7-8776-C748465DCDE2}">
          <p14:sldIdLst/>
        </p14:section>
        <p14:section name="Title Slide" id="{B006B318-D157-426E-A375-B65D5B53399E}">
          <p14:sldIdLst>
            <p14:sldId id="2027"/>
          </p14:sldIdLst>
        </p14:section>
        <p14:section name="Mandatory Introductions" id="{DD7B24D0-B064-4906-8B68-F7B05FAA0D34}">
          <p14:sldIdLst>
            <p14:sldId id="257"/>
          </p14:sldIdLst>
        </p14:section>
        <p14:section name="Sample Content Slides" id="{0E31D976-C5DD-4491-A4B9-5595C298546B}">
          <p14:sldIdLst>
            <p14:sldId id="3442"/>
            <p14:sldId id="3443"/>
            <p14:sldId id="3416"/>
            <p14:sldId id="3417"/>
            <p14:sldId id="3444"/>
            <p14:sldId id="3419"/>
            <p14:sldId id="3445"/>
            <p14:sldId id="3440"/>
            <p14:sldId id="3421"/>
            <p14:sldId id="3422"/>
            <p14:sldId id="3423"/>
            <p14:sldId id="3424"/>
            <p14:sldId id="3425"/>
            <p14:sldId id="3446"/>
            <p14:sldId id="3447"/>
            <p14:sldId id="3448"/>
            <p14:sldId id="3426"/>
            <p14:sldId id="3427"/>
            <p14:sldId id="3428"/>
            <p14:sldId id="3429"/>
            <p14:sldId id="3430"/>
            <p14:sldId id="3431"/>
            <p14:sldId id="3432"/>
            <p14:sldId id="3433"/>
            <p14:sldId id="3437"/>
          </p14:sldIdLst>
        </p14:section>
        <p14:section name="Closeout" id="{D6C3CB9B-196F-4F67-AC2D-AB34F114BD53}">
          <p14:sldIdLst>
            <p14:sldId id="3449"/>
            <p14:sldId id="3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a:srgbClr val="2F2F2F"/>
    <a:srgbClr val="F2F2F2"/>
    <a:srgbClr val="50E6FF"/>
    <a:srgbClr val="FF9349"/>
    <a:srgbClr val="000000"/>
    <a:srgbClr val="FEF000"/>
    <a:srgbClr val="FFFFFF"/>
    <a:srgbClr val="3B2E5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5693A-B2E6-0745-80BC-2FC5D1BF837C}" v="89" dt="2022-10-13T19:36:51.5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91"/>
    <p:restoredTop sz="93803" autoAdjust="0"/>
  </p:normalViewPr>
  <p:slideViewPr>
    <p:cSldViewPr snapToGrid="0">
      <p:cViewPr varScale="1">
        <p:scale>
          <a:sx n="78" d="100"/>
          <a:sy n="78" d="100"/>
        </p:scale>
        <p:origin x="184" y="9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25769B-C1B4-4D7B-96B2-8DC10C35AA51}"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81A385D2-12BA-4365-A711-430731784E22}">
      <dgm:prSet/>
      <dgm:spPr/>
      <dgm:t>
        <a:bodyPr/>
        <a:lstStyle/>
        <a:p>
          <a:r>
            <a:rPr lang="en-US"/>
            <a:t>Continuous integration</a:t>
          </a:r>
        </a:p>
      </dgm:t>
    </dgm:pt>
    <dgm:pt modelId="{BB086862-8632-4F18-AE34-ACA98CA3E0FF}" type="parTrans" cxnId="{12074FEB-C77E-4EA4-A06B-F0B558A12B2F}">
      <dgm:prSet/>
      <dgm:spPr/>
      <dgm:t>
        <a:bodyPr/>
        <a:lstStyle/>
        <a:p>
          <a:endParaRPr lang="en-US"/>
        </a:p>
      </dgm:t>
    </dgm:pt>
    <dgm:pt modelId="{C652B879-263C-4D4A-8114-5487F59C17AC}" type="sibTrans" cxnId="{12074FEB-C77E-4EA4-A06B-F0B558A12B2F}">
      <dgm:prSet/>
      <dgm:spPr/>
      <dgm:t>
        <a:bodyPr/>
        <a:lstStyle/>
        <a:p>
          <a:endParaRPr lang="en-US"/>
        </a:p>
      </dgm:t>
    </dgm:pt>
    <dgm:pt modelId="{A6DEAAB5-1CBC-408D-909B-8E7242AE0DF4}">
      <dgm:prSet/>
      <dgm:spPr/>
      <dgm:t>
        <a:bodyPr/>
        <a:lstStyle/>
        <a:p>
          <a:r>
            <a:rPr lang="en-US" dirty="0"/>
            <a:t>Practice of continuously testing and building software</a:t>
          </a:r>
        </a:p>
      </dgm:t>
      <dgm:extLst>
        <a:ext uri="{E40237B7-FDA0-4F09-8148-C483321AD2D9}">
          <dgm14:cNvPr xmlns:dgm14="http://schemas.microsoft.com/office/drawing/2010/diagram" id="0" name="" descr="An image describing continuous integration and continuous delivery in text"/>
        </a:ext>
      </dgm:extLst>
    </dgm:pt>
    <dgm:pt modelId="{D5275C64-FB5D-49CF-8560-54A6BE45D52E}" type="parTrans" cxnId="{985C21AF-38C8-4B71-ACA9-03388BCD36DD}">
      <dgm:prSet/>
      <dgm:spPr/>
      <dgm:t>
        <a:bodyPr/>
        <a:lstStyle/>
        <a:p>
          <a:endParaRPr lang="en-US"/>
        </a:p>
      </dgm:t>
    </dgm:pt>
    <dgm:pt modelId="{DFA808C0-5891-4CD0-937E-796E49AC38EE}" type="sibTrans" cxnId="{985C21AF-38C8-4B71-ACA9-03388BCD36DD}">
      <dgm:prSet/>
      <dgm:spPr/>
      <dgm:t>
        <a:bodyPr/>
        <a:lstStyle/>
        <a:p>
          <a:endParaRPr lang="en-US"/>
        </a:p>
      </dgm:t>
    </dgm:pt>
    <dgm:pt modelId="{80F1CE91-BE48-4E30-A215-17484C2D8584}">
      <dgm:prSet/>
      <dgm:spPr/>
      <dgm:t>
        <a:bodyPr/>
        <a:lstStyle/>
        <a:p>
          <a:r>
            <a:rPr lang="en-US" dirty="0"/>
            <a:t>Output is a deployable artifact</a:t>
          </a:r>
        </a:p>
      </dgm:t>
    </dgm:pt>
    <dgm:pt modelId="{1BD4EDAB-8F9C-4C6C-9B5F-5ACAE39BDB17}" type="parTrans" cxnId="{0E796DE2-5884-4311-9387-76EAEF39E868}">
      <dgm:prSet/>
      <dgm:spPr/>
      <dgm:t>
        <a:bodyPr/>
        <a:lstStyle/>
        <a:p>
          <a:endParaRPr lang="en-US"/>
        </a:p>
      </dgm:t>
    </dgm:pt>
    <dgm:pt modelId="{89B5ADAA-7D6A-4961-9462-4701ECA7951C}" type="sibTrans" cxnId="{0E796DE2-5884-4311-9387-76EAEF39E868}">
      <dgm:prSet/>
      <dgm:spPr/>
      <dgm:t>
        <a:bodyPr/>
        <a:lstStyle/>
        <a:p>
          <a:endParaRPr lang="en-US"/>
        </a:p>
      </dgm:t>
    </dgm:pt>
    <dgm:pt modelId="{02BEB4A4-5476-44CE-B20A-7FE9B149B6E4}">
      <dgm:prSet/>
      <dgm:spPr/>
      <dgm:t>
        <a:bodyPr/>
        <a:lstStyle/>
        <a:p>
          <a:r>
            <a:rPr lang="en-US"/>
            <a:t>Continuous delivery</a:t>
          </a:r>
        </a:p>
      </dgm:t>
    </dgm:pt>
    <dgm:pt modelId="{A4900015-FD89-4FE2-AFD6-0A0A2E5BE830}" type="parTrans" cxnId="{8D462B10-6073-4CAE-BF06-B0A96E99585E}">
      <dgm:prSet/>
      <dgm:spPr/>
      <dgm:t>
        <a:bodyPr/>
        <a:lstStyle/>
        <a:p>
          <a:endParaRPr lang="en-US"/>
        </a:p>
      </dgm:t>
    </dgm:pt>
    <dgm:pt modelId="{6B1CCAE8-5A83-4622-BABE-5E49136A035D}" type="sibTrans" cxnId="{8D462B10-6073-4CAE-BF06-B0A96E99585E}">
      <dgm:prSet/>
      <dgm:spPr/>
      <dgm:t>
        <a:bodyPr/>
        <a:lstStyle/>
        <a:p>
          <a:endParaRPr lang="en-US"/>
        </a:p>
      </dgm:t>
    </dgm:pt>
    <dgm:pt modelId="{31F32D93-70F7-480C-88A6-5E87301BCC63}">
      <dgm:prSet/>
      <dgm:spPr/>
      <dgm:t>
        <a:bodyPr/>
        <a:lstStyle/>
        <a:p>
          <a:r>
            <a:rPr lang="en-US"/>
            <a:t>Practice of continuously releasing software</a:t>
          </a:r>
        </a:p>
      </dgm:t>
    </dgm:pt>
    <dgm:pt modelId="{B0B324B3-BE2F-465D-8CF7-75E5CBBD8AE6}" type="parTrans" cxnId="{86B0FFC7-C9B7-4546-8BFF-F83F493FBE4F}">
      <dgm:prSet/>
      <dgm:spPr/>
      <dgm:t>
        <a:bodyPr/>
        <a:lstStyle/>
        <a:p>
          <a:endParaRPr lang="en-US"/>
        </a:p>
      </dgm:t>
    </dgm:pt>
    <dgm:pt modelId="{FD730DD2-8F5A-4587-85C0-5DB11EE6731F}" type="sibTrans" cxnId="{86B0FFC7-C9B7-4546-8BFF-F83F493FBE4F}">
      <dgm:prSet/>
      <dgm:spPr/>
      <dgm:t>
        <a:bodyPr/>
        <a:lstStyle/>
        <a:p>
          <a:endParaRPr lang="en-US"/>
        </a:p>
      </dgm:t>
    </dgm:pt>
    <dgm:pt modelId="{2992B127-80CB-4B39-89DB-0C5B17320D9F}">
      <dgm:prSet/>
      <dgm:spPr/>
      <dgm:t>
        <a:bodyPr/>
        <a:lstStyle/>
        <a:p>
          <a:r>
            <a:rPr lang="en-US"/>
            <a:t>Deploy the artifact frequently</a:t>
          </a:r>
        </a:p>
      </dgm:t>
    </dgm:pt>
    <dgm:pt modelId="{DE7AFE5B-6E8C-4388-A7F2-6FB2BB6D247D}" type="parTrans" cxnId="{B9277559-FDF5-466E-AFD3-30E457E7719D}">
      <dgm:prSet/>
      <dgm:spPr/>
      <dgm:t>
        <a:bodyPr/>
        <a:lstStyle/>
        <a:p>
          <a:endParaRPr lang="en-US"/>
        </a:p>
      </dgm:t>
    </dgm:pt>
    <dgm:pt modelId="{7B909F78-A384-40EA-8BA3-02A2E6537133}" type="sibTrans" cxnId="{B9277559-FDF5-466E-AFD3-30E457E7719D}">
      <dgm:prSet/>
      <dgm:spPr/>
      <dgm:t>
        <a:bodyPr/>
        <a:lstStyle/>
        <a:p>
          <a:endParaRPr lang="en-US"/>
        </a:p>
      </dgm:t>
    </dgm:pt>
    <dgm:pt modelId="{D96407E7-A802-4A6E-9978-8DE38BBB94F6}" type="pres">
      <dgm:prSet presAssocID="{2225769B-C1B4-4D7B-96B2-8DC10C35AA51}" presName="Name0" presStyleCnt="0">
        <dgm:presLayoutVars>
          <dgm:dir/>
          <dgm:animLvl val="lvl"/>
          <dgm:resizeHandles val="exact"/>
        </dgm:presLayoutVars>
      </dgm:prSet>
      <dgm:spPr/>
    </dgm:pt>
    <dgm:pt modelId="{40562551-5079-486C-A7FB-A3EF3586F932}" type="pres">
      <dgm:prSet presAssocID="{2225769B-C1B4-4D7B-96B2-8DC10C35AA51}" presName="tSp" presStyleCnt="0"/>
      <dgm:spPr/>
    </dgm:pt>
    <dgm:pt modelId="{250D4E15-168D-4E5C-8173-83936B706B58}" type="pres">
      <dgm:prSet presAssocID="{2225769B-C1B4-4D7B-96B2-8DC10C35AA51}" presName="bSp" presStyleCnt="0"/>
      <dgm:spPr/>
    </dgm:pt>
    <dgm:pt modelId="{17B6E867-5631-49AF-8191-3524C32602FD}" type="pres">
      <dgm:prSet presAssocID="{2225769B-C1B4-4D7B-96B2-8DC10C35AA51}" presName="process" presStyleCnt="0"/>
      <dgm:spPr/>
    </dgm:pt>
    <dgm:pt modelId="{08AD62C0-830F-4FF6-8332-6144F587F3BC}" type="pres">
      <dgm:prSet presAssocID="{81A385D2-12BA-4365-A711-430731784E22}" presName="composite1" presStyleCnt="0"/>
      <dgm:spPr/>
    </dgm:pt>
    <dgm:pt modelId="{25C73619-291A-468D-99F7-A1B2BACEEB28}" type="pres">
      <dgm:prSet presAssocID="{81A385D2-12BA-4365-A711-430731784E22}" presName="dummyNode1" presStyleLbl="node1" presStyleIdx="0" presStyleCnt="2"/>
      <dgm:spPr/>
    </dgm:pt>
    <dgm:pt modelId="{1AEEF2EC-0773-4D51-AAFF-66B34D9EF2F8}" type="pres">
      <dgm:prSet presAssocID="{81A385D2-12BA-4365-A711-430731784E22}" presName="childNode1" presStyleLbl="bgAcc1" presStyleIdx="0" presStyleCnt="2">
        <dgm:presLayoutVars>
          <dgm:bulletEnabled val="1"/>
        </dgm:presLayoutVars>
      </dgm:prSet>
      <dgm:spPr/>
    </dgm:pt>
    <dgm:pt modelId="{03DD1D1A-A853-4741-BB5C-2FB32DA9B22A}" type="pres">
      <dgm:prSet presAssocID="{81A385D2-12BA-4365-A711-430731784E22}" presName="childNode1tx" presStyleLbl="bgAcc1" presStyleIdx="0" presStyleCnt="2">
        <dgm:presLayoutVars>
          <dgm:bulletEnabled val="1"/>
        </dgm:presLayoutVars>
      </dgm:prSet>
      <dgm:spPr/>
    </dgm:pt>
    <dgm:pt modelId="{35B5AEFD-3E6C-4F3D-B730-8D7DA222EF09}" type="pres">
      <dgm:prSet presAssocID="{81A385D2-12BA-4365-A711-430731784E22}" presName="parentNode1" presStyleLbl="node1" presStyleIdx="0" presStyleCnt="2">
        <dgm:presLayoutVars>
          <dgm:chMax val="1"/>
          <dgm:bulletEnabled val="1"/>
        </dgm:presLayoutVars>
      </dgm:prSet>
      <dgm:spPr/>
    </dgm:pt>
    <dgm:pt modelId="{FE51B87B-F5B9-4E31-AF16-B8E30CD2428B}" type="pres">
      <dgm:prSet presAssocID="{81A385D2-12BA-4365-A711-430731784E22}" presName="connSite1" presStyleCnt="0"/>
      <dgm:spPr/>
    </dgm:pt>
    <dgm:pt modelId="{A75A6106-B0FC-4B1D-8D9E-C92622F40035}" type="pres">
      <dgm:prSet presAssocID="{C652B879-263C-4D4A-8114-5487F59C17AC}" presName="Name9" presStyleLbl="sibTrans2D1" presStyleIdx="0" presStyleCnt="1"/>
      <dgm:spPr/>
    </dgm:pt>
    <dgm:pt modelId="{F189D9A6-155D-440C-AF63-9E7C673C1AAF}" type="pres">
      <dgm:prSet presAssocID="{02BEB4A4-5476-44CE-B20A-7FE9B149B6E4}" presName="composite2" presStyleCnt="0"/>
      <dgm:spPr/>
    </dgm:pt>
    <dgm:pt modelId="{4F401A3A-9390-45FD-BD4A-FB1BB4EAD8CC}" type="pres">
      <dgm:prSet presAssocID="{02BEB4A4-5476-44CE-B20A-7FE9B149B6E4}" presName="dummyNode2" presStyleLbl="node1" presStyleIdx="0" presStyleCnt="2"/>
      <dgm:spPr/>
    </dgm:pt>
    <dgm:pt modelId="{8BB06D44-D760-444C-A325-E9EDD20CD62C}" type="pres">
      <dgm:prSet presAssocID="{02BEB4A4-5476-44CE-B20A-7FE9B149B6E4}" presName="childNode2" presStyleLbl="bgAcc1" presStyleIdx="1" presStyleCnt="2">
        <dgm:presLayoutVars>
          <dgm:bulletEnabled val="1"/>
        </dgm:presLayoutVars>
      </dgm:prSet>
      <dgm:spPr/>
    </dgm:pt>
    <dgm:pt modelId="{CE15166D-C045-4A15-B272-8FB67307754E}" type="pres">
      <dgm:prSet presAssocID="{02BEB4A4-5476-44CE-B20A-7FE9B149B6E4}" presName="childNode2tx" presStyleLbl="bgAcc1" presStyleIdx="1" presStyleCnt="2">
        <dgm:presLayoutVars>
          <dgm:bulletEnabled val="1"/>
        </dgm:presLayoutVars>
      </dgm:prSet>
      <dgm:spPr/>
    </dgm:pt>
    <dgm:pt modelId="{7F4B2506-7EAC-4D83-8162-8F0CBC8E3D50}" type="pres">
      <dgm:prSet presAssocID="{02BEB4A4-5476-44CE-B20A-7FE9B149B6E4}" presName="parentNode2" presStyleLbl="node1" presStyleIdx="1" presStyleCnt="2">
        <dgm:presLayoutVars>
          <dgm:chMax val="0"/>
          <dgm:bulletEnabled val="1"/>
        </dgm:presLayoutVars>
      </dgm:prSet>
      <dgm:spPr/>
    </dgm:pt>
    <dgm:pt modelId="{CD61D85D-8192-494A-9CBF-578F7E320BAC}" type="pres">
      <dgm:prSet presAssocID="{02BEB4A4-5476-44CE-B20A-7FE9B149B6E4}" presName="connSite2" presStyleCnt="0"/>
      <dgm:spPr/>
    </dgm:pt>
  </dgm:ptLst>
  <dgm:cxnLst>
    <dgm:cxn modelId="{8D462B10-6073-4CAE-BF06-B0A96E99585E}" srcId="{2225769B-C1B4-4D7B-96B2-8DC10C35AA51}" destId="{02BEB4A4-5476-44CE-B20A-7FE9B149B6E4}" srcOrd="1" destOrd="0" parTransId="{A4900015-FD89-4FE2-AFD6-0A0A2E5BE830}" sibTransId="{6B1CCAE8-5A83-4622-BABE-5E49136A035D}"/>
    <dgm:cxn modelId="{D940A22A-D342-4C11-B847-41BEE47B4D91}" type="presOf" srcId="{2992B127-80CB-4B39-89DB-0C5B17320D9F}" destId="{CE15166D-C045-4A15-B272-8FB67307754E}" srcOrd="1" destOrd="1" presId="urn:microsoft.com/office/officeart/2005/8/layout/hProcess4"/>
    <dgm:cxn modelId="{85E1803D-B709-4B1E-80DC-138C46BF3AD6}" type="presOf" srcId="{C652B879-263C-4D4A-8114-5487F59C17AC}" destId="{A75A6106-B0FC-4B1D-8D9E-C92622F40035}" srcOrd="0" destOrd="0" presId="urn:microsoft.com/office/officeart/2005/8/layout/hProcess4"/>
    <dgm:cxn modelId="{B9277559-FDF5-466E-AFD3-30E457E7719D}" srcId="{02BEB4A4-5476-44CE-B20A-7FE9B149B6E4}" destId="{2992B127-80CB-4B39-89DB-0C5B17320D9F}" srcOrd="1" destOrd="0" parTransId="{DE7AFE5B-6E8C-4388-A7F2-6FB2BB6D247D}" sibTransId="{7B909F78-A384-40EA-8BA3-02A2E6537133}"/>
    <dgm:cxn modelId="{B0A8665C-1915-4CA3-AF7F-FD94BD85FB84}" type="presOf" srcId="{81A385D2-12BA-4365-A711-430731784E22}" destId="{35B5AEFD-3E6C-4F3D-B730-8D7DA222EF09}" srcOrd="0" destOrd="0" presId="urn:microsoft.com/office/officeart/2005/8/layout/hProcess4"/>
    <dgm:cxn modelId="{859EF368-AF9A-4D22-AD24-E392097FE55F}" type="presOf" srcId="{02BEB4A4-5476-44CE-B20A-7FE9B149B6E4}" destId="{7F4B2506-7EAC-4D83-8162-8F0CBC8E3D50}" srcOrd="0" destOrd="0" presId="urn:microsoft.com/office/officeart/2005/8/layout/hProcess4"/>
    <dgm:cxn modelId="{4C0F416A-EC3D-4D72-B602-4703A82DE61C}" type="presOf" srcId="{A6DEAAB5-1CBC-408D-909B-8E7242AE0DF4}" destId="{1AEEF2EC-0773-4D51-AAFF-66B34D9EF2F8}" srcOrd="0" destOrd="0" presId="urn:microsoft.com/office/officeart/2005/8/layout/hProcess4"/>
    <dgm:cxn modelId="{DC42CB7C-844B-4DFA-92EA-AE2665734672}" type="presOf" srcId="{80F1CE91-BE48-4E30-A215-17484C2D8584}" destId="{1AEEF2EC-0773-4D51-AAFF-66B34D9EF2F8}" srcOrd="0" destOrd="1" presId="urn:microsoft.com/office/officeart/2005/8/layout/hProcess4"/>
    <dgm:cxn modelId="{3D2C427E-679D-465B-82DA-E3687949EEBD}" type="presOf" srcId="{A6DEAAB5-1CBC-408D-909B-8E7242AE0DF4}" destId="{03DD1D1A-A853-4741-BB5C-2FB32DA9B22A}" srcOrd="1" destOrd="0" presId="urn:microsoft.com/office/officeart/2005/8/layout/hProcess4"/>
    <dgm:cxn modelId="{6872D1A8-54A2-408E-9BA3-E10D2968529B}" type="presOf" srcId="{2992B127-80CB-4B39-89DB-0C5B17320D9F}" destId="{8BB06D44-D760-444C-A325-E9EDD20CD62C}" srcOrd="0" destOrd="1" presId="urn:microsoft.com/office/officeart/2005/8/layout/hProcess4"/>
    <dgm:cxn modelId="{985C21AF-38C8-4B71-ACA9-03388BCD36DD}" srcId="{81A385D2-12BA-4365-A711-430731784E22}" destId="{A6DEAAB5-1CBC-408D-909B-8E7242AE0DF4}" srcOrd="0" destOrd="0" parTransId="{D5275C64-FB5D-49CF-8560-54A6BE45D52E}" sibTransId="{DFA808C0-5891-4CD0-937E-796E49AC38EE}"/>
    <dgm:cxn modelId="{94D3F9BF-8FFC-4FED-A83A-10FDCE8C7B17}" type="presOf" srcId="{80F1CE91-BE48-4E30-A215-17484C2D8584}" destId="{03DD1D1A-A853-4741-BB5C-2FB32DA9B22A}" srcOrd="1" destOrd="1" presId="urn:microsoft.com/office/officeart/2005/8/layout/hProcess4"/>
    <dgm:cxn modelId="{86B0FFC7-C9B7-4546-8BFF-F83F493FBE4F}" srcId="{02BEB4A4-5476-44CE-B20A-7FE9B149B6E4}" destId="{31F32D93-70F7-480C-88A6-5E87301BCC63}" srcOrd="0" destOrd="0" parTransId="{B0B324B3-BE2F-465D-8CF7-75E5CBBD8AE6}" sibTransId="{FD730DD2-8F5A-4587-85C0-5DB11EE6731F}"/>
    <dgm:cxn modelId="{72B6AECE-5511-430E-ABCD-FCCEB2119528}" type="presOf" srcId="{31F32D93-70F7-480C-88A6-5E87301BCC63}" destId="{CE15166D-C045-4A15-B272-8FB67307754E}" srcOrd="1" destOrd="0" presId="urn:microsoft.com/office/officeart/2005/8/layout/hProcess4"/>
    <dgm:cxn modelId="{D6E70FD5-76B9-4A06-905A-3F61AD2FCFB3}" type="presOf" srcId="{31F32D93-70F7-480C-88A6-5E87301BCC63}" destId="{8BB06D44-D760-444C-A325-E9EDD20CD62C}" srcOrd="0" destOrd="0" presId="urn:microsoft.com/office/officeart/2005/8/layout/hProcess4"/>
    <dgm:cxn modelId="{0E796DE2-5884-4311-9387-76EAEF39E868}" srcId="{81A385D2-12BA-4365-A711-430731784E22}" destId="{80F1CE91-BE48-4E30-A215-17484C2D8584}" srcOrd="1" destOrd="0" parTransId="{1BD4EDAB-8F9C-4C6C-9B5F-5ACAE39BDB17}" sibTransId="{89B5ADAA-7D6A-4961-9462-4701ECA7951C}"/>
    <dgm:cxn modelId="{12074FEB-C77E-4EA4-A06B-F0B558A12B2F}" srcId="{2225769B-C1B4-4D7B-96B2-8DC10C35AA51}" destId="{81A385D2-12BA-4365-A711-430731784E22}" srcOrd="0" destOrd="0" parTransId="{BB086862-8632-4F18-AE34-ACA98CA3E0FF}" sibTransId="{C652B879-263C-4D4A-8114-5487F59C17AC}"/>
    <dgm:cxn modelId="{95D22DF3-4AD8-4988-96E6-F20A7E5CB67A}" type="presOf" srcId="{2225769B-C1B4-4D7B-96B2-8DC10C35AA51}" destId="{D96407E7-A802-4A6E-9978-8DE38BBB94F6}" srcOrd="0" destOrd="0" presId="urn:microsoft.com/office/officeart/2005/8/layout/hProcess4"/>
    <dgm:cxn modelId="{618B9D58-D942-4380-ADDF-FA2952125986}" type="presParOf" srcId="{D96407E7-A802-4A6E-9978-8DE38BBB94F6}" destId="{40562551-5079-486C-A7FB-A3EF3586F932}" srcOrd="0" destOrd="0" presId="urn:microsoft.com/office/officeart/2005/8/layout/hProcess4"/>
    <dgm:cxn modelId="{6501A43F-665F-450F-83DF-9055960B86DC}" type="presParOf" srcId="{D96407E7-A802-4A6E-9978-8DE38BBB94F6}" destId="{250D4E15-168D-4E5C-8173-83936B706B58}" srcOrd="1" destOrd="0" presId="urn:microsoft.com/office/officeart/2005/8/layout/hProcess4"/>
    <dgm:cxn modelId="{9B115EDE-8E54-4C46-A16F-B45247F6B10F}" type="presParOf" srcId="{D96407E7-A802-4A6E-9978-8DE38BBB94F6}" destId="{17B6E867-5631-49AF-8191-3524C32602FD}" srcOrd="2" destOrd="0" presId="urn:microsoft.com/office/officeart/2005/8/layout/hProcess4"/>
    <dgm:cxn modelId="{70283CDD-4B4D-4F55-AB8E-5F42011DCCC3}" type="presParOf" srcId="{17B6E867-5631-49AF-8191-3524C32602FD}" destId="{08AD62C0-830F-4FF6-8332-6144F587F3BC}" srcOrd="0" destOrd="0" presId="urn:microsoft.com/office/officeart/2005/8/layout/hProcess4"/>
    <dgm:cxn modelId="{A2472835-2C0F-4327-91C9-BFD8193D14C8}" type="presParOf" srcId="{08AD62C0-830F-4FF6-8332-6144F587F3BC}" destId="{25C73619-291A-468D-99F7-A1B2BACEEB28}" srcOrd="0" destOrd="0" presId="urn:microsoft.com/office/officeart/2005/8/layout/hProcess4"/>
    <dgm:cxn modelId="{DF6D7FF5-C733-4BEF-99DF-C76EA51643FB}" type="presParOf" srcId="{08AD62C0-830F-4FF6-8332-6144F587F3BC}" destId="{1AEEF2EC-0773-4D51-AAFF-66B34D9EF2F8}" srcOrd="1" destOrd="0" presId="urn:microsoft.com/office/officeart/2005/8/layout/hProcess4"/>
    <dgm:cxn modelId="{77199F39-88CD-4333-958F-8586CD9EDC66}" type="presParOf" srcId="{08AD62C0-830F-4FF6-8332-6144F587F3BC}" destId="{03DD1D1A-A853-4741-BB5C-2FB32DA9B22A}" srcOrd="2" destOrd="0" presId="urn:microsoft.com/office/officeart/2005/8/layout/hProcess4"/>
    <dgm:cxn modelId="{318D2E89-A599-4EF3-8901-F28D636C6A5D}" type="presParOf" srcId="{08AD62C0-830F-4FF6-8332-6144F587F3BC}" destId="{35B5AEFD-3E6C-4F3D-B730-8D7DA222EF09}" srcOrd="3" destOrd="0" presId="urn:microsoft.com/office/officeart/2005/8/layout/hProcess4"/>
    <dgm:cxn modelId="{42CF60AE-D8D8-4B0A-814E-C0986994B6E5}" type="presParOf" srcId="{08AD62C0-830F-4FF6-8332-6144F587F3BC}" destId="{FE51B87B-F5B9-4E31-AF16-B8E30CD2428B}" srcOrd="4" destOrd="0" presId="urn:microsoft.com/office/officeart/2005/8/layout/hProcess4"/>
    <dgm:cxn modelId="{58A7D7F9-B87F-4A23-9E59-46A3F0B7FA98}" type="presParOf" srcId="{17B6E867-5631-49AF-8191-3524C32602FD}" destId="{A75A6106-B0FC-4B1D-8D9E-C92622F40035}" srcOrd="1" destOrd="0" presId="urn:microsoft.com/office/officeart/2005/8/layout/hProcess4"/>
    <dgm:cxn modelId="{4C530001-8F59-4A33-8646-C1D0EB24997B}" type="presParOf" srcId="{17B6E867-5631-49AF-8191-3524C32602FD}" destId="{F189D9A6-155D-440C-AF63-9E7C673C1AAF}" srcOrd="2" destOrd="0" presId="urn:microsoft.com/office/officeart/2005/8/layout/hProcess4"/>
    <dgm:cxn modelId="{F08F6440-4836-48B8-919F-717C4990BBD2}" type="presParOf" srcId="{F189D9A6-155D-440C-AF63-9E7C673C1AAF}" destId="{4F401A3A-9390-45FD-BD4A-FB1BB4EAD8CC}" srcOrd="0" destOrd="0" presId="urn:microsoft.com/office/officeart/2005/8/layout/hProcess4"/>
    <dgm:cxn modelId="{0CC3D3E8-A3BC-42D4-8400-F29223FEEFA6}" type="presParOf" srcId="{F189D9A6-155D-440C-AF63-9E7C673C1AAF}" destId="{8BB06D44-D760-444C-A325-E9EDD20CD62C}" srcOrd="1" destOrd="0" presId="urn:microsoft.com/office/officeart/2005/8/layout/hProcess4"/>
    <dgm:cxn modelId="{0117F90B-3380-410F-A93D-791DAB7A2CDF}" type="presParOf" srcId="{F189D9A6-155D-440C-AF63-9E7C673C1AAF}" destId="{CE15166D-C045-4A15-B272-8FB67307754E}" srcOrd="2" destOrd="0" presId="urn:microsoft.com/office/officeart/2005/8/layout/hProcess4"/>
    <dgm:cxn modelId="{DE436A11-4BA8-42D1-8457-E8F2A63153BA}" type="presParOf" srcId="{F189D9A6-155D-440C-AF63-9E7C673C1AAF}" destId="{7F4B2506-7EAC-4D83-8162-8F0CBC8E3D50}" srcOrd="3" destOrd="0" presId="urn:microsoft.com/office/officeart/2005/8/layout/hProcess4"/>
    <dgm:cxn modelId="{83E96AD2-F46D-42A2-945C-922A2783AEED}" type="presParOf" srcId="{F189D9A6-155D-440C-AF63-9E7C673C1AAF}" destId="{CD61D85D-8192-494A-9CBF-578F7E320BA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2DFA20-84D9-4A41-99EF-AB52A7744733}"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AF64B8A9-5135-4366-9BA5-E7B09D6C9766}">
      <dgm:prSet/>
      <dgm:spPr/>
      <dgm:t>
        <a:bodyPr/>
        <a:lstStyle/>
        <a:p>
          <a:r>
            <a:rPr lang="en-US" dirty="0"/>
            <a:t>Build and test software (with or without container)</a:t>
          </a:r>
        </a:p>
      </dgm:t>
    </dgm:pt>
    <dgm:pt modelId="{81A5D39A-A792-4D2D-8058-371281ED4393}" type="parTrans" cxnId="{50603D68-8CAA-4C89-BF9B-9DD78CCD3634}">
      <dgm:prSet/>
      <dgm:spPr/>
      <dgm:t>
        <a:bodyPr/>
        <a:lstStyle/>
        <a:p>
          <a:endParaRPr lang="en-US"/>
        </a:p>
      </dgm:t>
    </dgm:pt>
    <dgm:pt modelId="{33A2700A-05D4-42B1-B7AB-D9BAA8659B57}" type="sibTrans" cxnId="{50603D68-8CAA-4C89-BF9B-9DD78CCD3634}">
      <dgm:prSet/>
      <dgm:spPr/>
      <dgm:t>
        <a:bodyPr/>
        <a:lstStyle/>
        <a:p>
          <a:endParaRPr lang="en-US"/>
        </a:p>
      </dgm:t>
    </dgm:pt>
    <dgm:pt modelId="{C25416D4-2D60-44E8-A189-36F26DBCF9FA}">
      <dgm:prSet/>
      <dgm:spPr/>
      <dgm:t>
        <a:bodyPr/>
        <a:lstStyle/>
        <a:p>
          <a:r>
            <a:rPr lang="en-US"/>
            <a:t>Package in container image</a:t>
          </a:r>
        </a:p>
      </dgm:t>
    </dgm:pt>
    <dgm:pt modelId="{A776FDE1-22B3-46B4-B1BC-BE9087B3A00A}" type="parTrans" cxnId="{D0C5B8C2-BD18-4045-954B-05CDFAEEACBF}">
      <dgm:prSet/>
      <dgm:spPr/>
      <dgm:t>
        <a:bodyPr/>
        <a:lstStyle/>
        <a:p>
          <a:endParaRPr lang="en-US"/>
        </a:p>
      </dgm:t>
    </dgm:pt>
    <dgm:pt modelId="{85AC4A9D-A599-46DF-BE53-6A614BCFC6BA}" type="sibTrans" cxnId="{D0C5B8C2-BD18-4045-954B-05CDFAEEACBF}">
      <dgm:prSet/>
      <dgm:spPr/>
      <dgm:t>
        <a:bodyPr/>
        <a:lstStyle/>
        <a:p>
          <a:endParaRPr lang="en-US"/>
        </a:p>
      </dgm:t>
    </dgm:pt>
    <dgm:pt modelId="{592C8AFB-BDAD-456F-BF40-52CA0FDCABFC}">
      <dgm:prSet/>
      <dgm:spPr/>
      <dgm:t>
        <a:bodyPr/>
        <a:lstStyle/>
        <a:p>
          <a:r>
            <a:rPr lang="en-US"/>
            <a:t>Store container image in registry</a:t>
          </a:r>
        </a:p>
      </dgm:t>
      <dgm:extLst>
        <a:ext uri="{E40237B7-FDA0-4F09-8148-C483321AD2D9}">
          <dgm14:cNvPr xmlns:dgm14="http://schemas.microsoft.com/office/drawing/2010/diagram" id="0" name="" descr="Picture showing 3 process steps to do container based CI"/>
        </a:ext>
      </dgm:extLst>
    </dgm:pt>
    <dgm:pt modelId="{55BB3187-358F-4D74-A644-081C557963CE}" type="parTrans" cxnId="{42728767-7CE6-456B-AD9B-55408F0E50EC}">
      <dgm:prSet/>
      <dgm:spPr/>
      <dgm:t>
        <a:bodyPr/>
        <a:lstStyle/>
        <a:p>
          <a:endParaRPr lang="en-US"/>
        </a:p>
      </dgm:t>
    </dgm:pt>
    <dgm:pt modelId="{280A9E04-BB32-4E5F-8E08-9185B7A38C2B}" type="sibTrans" cxnId="{42728767-7CE6-456B-AD9B-55408F0E50EC}">
      <dgm:prSet/>
      <dgm:spPr/>
      <dgm:t>
        <a:bodyPr/>
        <a:lstStyle/>
        <a:p>
          <a:endParaRPr lang="en-US"/>
        </a:p>
      </dgm:t>
    </dgm:pt>
    <dgm:pt modelId="{3A3B96F4-E8AB-45CE-B5A2-4EABA76FA23E}" type="pres">
      <dgm:prSet presAssocID="{2D2DFA20-84D9-4A41-99EF-AB52A7744733}" presName="Name0" presStyleCnt="0">
        <dgm:presLayoutVars>
          <dgm:dir/>
          <dgm:animLvl val="lvl"/>
          <dgm:resizeHandles val="exact"/>
        </dgm:presLayoutVars>
      </dgm:prSet>
      <dgm:spPr/>
    </dgm:pt>
    <dgm:pt modelId="{89CD93D7-7F1A-4B9E-84BC-290524AB5482}" type="pres">
      <dgm:prSet presAssocID="{592C8AFB-BDAD-456F-BF40-52CA0FDCABFC}" presName="boxAndChildren" presStyleCnt="0"/>
      <dgm:spPr/>
    </dgm:pt>
    <dgm:pt modelId="{1657A3FE-C688-44E5-ACB6-B2338D47DCD7}" type="pres">
      <dgm:prSet presAssocID="{592C8AFB-BDAD-456F-BF40-52CA0FDCABFC}" presName="parentTextBox" presStyleLbl="node1" presStyleIdx="0" presStyleCnt="3"/>
      <dgm:spPr/>
    </dgm:pt>
    <dgm:pt modelId="{603165B9-7BA0-4786-8C27-15FEE1542F87}" type="pres">
      <dgm:prSet presAssocID="{85AC4A9D-A599-46DF-BE53-6A614BCFC6BA}" presName="sp" presStyleCnt="0"/>
      <dgm:spPr/>
    </dgm:pt>
    <dgm:pt modelId="{25B540A5-5685-41FA-BEA5-79949E4DC709}" type="pres">
      <dgm:prSet presAssocID="{C25416D4-2D60-44E8-A189-36F26DBCF9FA}" presName="arrowAndChildren" presStyleCnt="0"/>
      <dgm:spPr/>
    </dgm:pt>
    <dgm:pt modelId="{4C6F8C58-D79A-4020-9DAF-A047B1990193}" type="pres">
      <dgm:prSet presAssocID="{C25416D4-2D60-44E8-A189-36F26DBCF9FA}" presName="parentTextArrow" presStyleLbl="node1" presStyleIdx="1" presStyleCnt="3"/>
      <dgm:spPr/>
    </dgm:pt>
    <dgm:pt modelId="{F977046B-7102-4760-9B9D-A36E42941781}" type="pres">
      <dgm:prSet presAssocID="{33A2700A-05D4-42B1-B7AB-D9BAA8659B57}" presName="sp" presStyleCnt="0"/>
      <dgm:spPr/>
    </dgm:pt>
    <dgm:pt modelId="{FCA1A9FF-4DB3-429D-A0B4-1E734F6A8046}" type="pres">
      <dgm:prSet presAssocID="{AF64B8A9-5135-4366-9BA5-E7B09D6C9766}" presName="arrowAndChildren" presStyleCnt="0"/>
      <dgm:spPr/>
    </dgm:pt>
    <dgm:pt modelId="{064EF233-4B19-41FC-AADA-7152CF0E7B0A}" type="pres">
      <dgm:prSet presAssocID="{AF64B8A9-5135-4366-9BA5-E7B09D6C9766}" presName="parentTextArrow" presStyleLbl="node1" presStyleIdx="2" presStyleCnt="3"/>
      <dgm:spPr/>
    </dgm:pt>
  </dgm:ptLst>
  <dgm:cxnLst>
    <dgm:cxn modelId="{FBB42608-9ACD-4CB0-873A-D38B77317CF6}" type="presOf" srcId="{592C8AFB-BDAD-456F-BF40-52CA0FDCABFC}" destId="{1657A3FE-C688-44E5-ACB6-B2338D47DCD7}" srcOrd="0" destOrd="0" presId="urn:microsoft.com/office/officeart/2005/8/layout/process4"/>
    <dgm:cxn modelId="{5C03700C-9A70-4BBD-B759-2FDFA687B475}" type="presOf" srcId="{2D2DFA20-84D9-4A41-99EF-AB52A7744733}" destId="{3A3B96F4-E8AB-45CE-B5A2-4EABA76FA23E}" srcOrd="0" destOrd="0" presId="urn:microsoft.com/office/officeart/2005/8/layout/process4"/>
    <dgm:cxn modelId="{C3196911-165A-4239-9AF5-8FFBD846127F}" type="presOf" srcId="{AF64B8A9-5135-4366-9BA5-E7B09D6C9766}" destId="{064EF233-4B19-41FC-AADA-7152CF0E7B0A}" srcOrd="0" destOrd="0" presId="urn:microsoft.com/office/officeart/2005/8/layout/process4"/>
    <dgm:cxn modelId="{42728767-7CE6-456B-AD9B-55408F0E50EC}" srcId="{2D2DFA20-84D9-4A41-99EF-AB52A7744733}" destId="{592C8AFB-BDAD-456F-BF40-52CA0FDCABFC}" srcOrd="2" destOrd="0" parTransId="{55BB3187-358F-4D74-A644-081C557963CE}" sibTransId="{280A9E04-BB32-4E5F-8E08-9185B7A38C2B}"/>
    <dgm:cxn modelId="{50603D68-8CAA-4C89-BF9B-9DD78CCD3634}" srcId="{2D2DFA20-84D9-4A41-99EF-AB52A7744733}" destId="{AF64B8A9-5135-4366-9BA5-E7B09D6C9766}" srcOrd="0" destOrd="0" parTransId="{81A5D39A-A792-4D2D-8058-371281ED4393}" sibTransId="{33A2700A-05D4-42B1-B7AB-D9BAA8659B57}"/>
    <dgm:cxn modelId="{D0C5B8C2-BD18-4045-954B-05CDFAEEACBF}" srcId="{2D2DFA20-84D9-4A41-99EF-AB52A7744733}" destId="{C25416D4-2D60-44E8-A189-36F26DBCF9FA}" srcOrd="1" destOrd="0" parTransId="{A776FDE1-22B3-46B4-B1BC-BE9087B3A00A}" sibTransId="{85AC4A9D-A599-46DF-BE53-6A614BCFC6BA}"/>
    <dgm:cxn modelId="{9C50CFC7-1A8A-4EB1-80A3-151C1B9D5FD4}" type="presOf" srcId="{C25416D4-2D60-44E8-A189-36F26DBCF9FA}" destId="{4C6F8C58-D79A-4020-9DAF-A047B1990193}" srcOrd="0" destOrd="0" presId="urn:microsoft.com/office/officeart/2005/8/layout/process4"/>
    <dgm:cxn modelId="{52DBD3A8-6C46-4152-A000-2036F4573078}" type="presParOf" srcId="{3A3B96F4-E8AB-45CE-B5A2-4EABA76FA23E}" destId="{89CD93D7-7F1A-4B9E-84BC-290524AB5482}" srcOrd="0" destOrd="0" presId="urn:microsoft.com/office/officeart/2005/8/layout/process4"/>
    <dgm:cxn modelId="{824ED57F-EA46-4EA7-84FA-DA00292B8DFC}" type="presParOf" srcId="{89CD93D7-7F1A-4B9E-84BC-290524AB5482}" destId="{1657A3FE-C688-44E5-ACB6-B2338D47DCD7}" srcOrd="0" destOrd="0" presId="urn:microsoft.com/office/officeart/2005/8/layout/process4"/>
    <dgm:cxn modelId="{D7552AD5-97B8-4D3B-92C6-F8801085E193}" type="presParOf" srcId="{3A3B96F4-E8AB-45CE-B5A2-4EABA76FA23E}" destId="{603165B9-7BA0-4786-8C27-15FEE1542F87}" srcOrd="1" destOrd="0" presId="urn:microsoft.com/office/officeart/2005/8/layout/process4"/>
    <dgm:cxn modelId="{6963D343-9B2B-4834-AA55-CC97A88BDE19}" type="presParOf" srcId="{3A3B96F4-E8AB-45CE-B5A2-4EABA76FA23E}" destId="{25B540A5-5685-41FA-BEA5-79949E4DC709}" srcOrd="2" destOrd="0" presId="urn:microsoft.com/office/officeart/2005/8/layout/process4"/>
    <dgm:cxn modelId="{11ADA504-FE67-4670-A228-526C8B42EB59}" type="presParOf" srcId="{25B540A5-5685-41FA-BEA5-79949E4DC709}" destId="{4C6F8C58-D79A-4020-9DAF-A047B1990193}" srcOrd="0" destOrd="0" presId="urn:microsoft.com/office/officeart/2005/8/layout/process4"/>
    <dgm:cxn modelId="{0ECCCE00-EAE5-48E4-8CA4-7EFFC190767A}" type="presParOf" srcId="{3A3B96F4-E8AB-45CE-B5A2-4EABA76FA23E}" destId="{F977046B-7102-4760-9B9D-A36E42941781}" srcOrd="3" destOrd="0" presId="urn:microsoft.com/office/officeart/2005/8/layout/process4"/>
    <dgm:cxn modelId="{F9B111E7-CFE8-4249-8AC6-D27B0AA00EE6}" type="presParOf" srcId="{3A3B96F4-E8AB-45CE-B5A2-4EABA76FA23E}" destId="{FCA1A9FF-4DB3-429D-A0B4-1E734F6A8046}" srcOrd="4" destOrd="0" presId="urn:microsoft.com/office/officeart/2005/8/layout/process4"/>
    <dgm:cxn modelId="{6E6123C1-1DE5-4FDC-96D8-6E544297EF19}" type="presParOf" srcId="{FCA1A9FF-4DB3-429D-A0B4-1E734F6A8046}" destId="{064EF233-4B19-41FC-AADA-7152CF0E7B0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6DDA9F-9896-4572-988C-CA98BE5F098B}"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3EF770F8-C1F8-421A-A722-85589E95ECB0}">
      <dgm:prSet custT="1"/>
      <dgm:spPr/>
      <dgm:t>
        <a:bodyPr/>
        <a:lstStyle/>
        <a:p>
          <a:r>
            <a:rPr lang="en-US" sz="4400" dirty="0"/>
            <a:t>Push-based</a:t>
          </a:r>
        </a:p>
      </dgm:t>
    </dgm:pt>
    <dgm:pt modelId="{71C24A5E-1309-4233-86AB-A58DF0FCEB8B}" type="parTrans" cxnId="{B31C585D-D4EB-4FC9-879C-F771CFBC1EF2}">
      <dgm:prSet/>
      <dgm:spPr/>
      <dgm:t>
        <a:bodyPr/>
        <a:lstStyle/>
        <a:p>
          <a:endParaRPr lang="en-US"/>
        </a:p>
      </dgm:t>
    </dgm:pt>
    <dgm:pt modelId="{595F45D5-74F2-4633-BCCB-276E05690316}" type="sibTrans" cxnId="{B31C585D-D4EB-4FC9-879C-F771CFBC1EF2}">
      <dgm:prSet/>
      <dgm:spPr/>
      <dgm:t>
        <a:bodyPr/>
        <a:lstStyle/>
        <a:p>
          <a:endParaRPr lang="en-US"/>
        </a:p>
      </dgm:t>
    </dgm:pt>
    <dgm:pt modelId="{EEB39FA3-F255-4761-A064-509ED3573556}">
      <dgm:prSet custT="1"/>
      <dgm:spPr/>
      <dgm:t>
        <a:bodyPr/>
        <a:lstStyle/>
        <a:p>
          <a:r>
            <a:rPr lang="en-US" sz="4400" dirty="0"/>
            <a:t>Pull-based</a:t>
          </a:r>
        </a:p>
      </dgm:t>
    </dgm:pt>
    <dgm:pt modelId="{0ADF64D0-D04B-437D-A327-0D35BFABB863}" type="parTrans" cxnId="{E07AA7AF-9BDD-4AE7-9339-97E8002C445C}">
      <dgm:prSet/>
      <dgm:spPr/>
      <dgm:t>
        <a:bodyPr/>
        <a:lstStyle/>
        <a:p>
          <a:endParaRPr lang="en-US"/>
        </a:p>
      </dgm:t>
    </dgm:pt>
    <dgm:pt modelId="{4F99C16C-8383-4DF8-B5C3-159AAD100B22}" type="sibTrans" cxnId="{E07AA7AF-9BDD-4AE7-9339-97E8002C445C}">
      <dgm:prSet/>
      <dgm:spPr/>
      <dgm:t>
        <a:bodyPr/>
        <a:lstStyle/>
        <a:p>
          <a:endParaRPr lang="en-US"/>
        </a:p>
      </dgm:t>
    </dgm:pt>
    <dgm:pt modelId="{9AA1C680-7A09-4029-818C-E163D3C19551}" type="pres">
      <dgm:prSet presAssocID="{546DDA9F-9896-4572-988C-CA98BE5F098B}" presName="diagram" presStyleCnt="0">
        <dgm:presLayoutVars>
          <dgm:dir/>
          <dgm:resizeHandles val="exact"/>
        </dgm:presLayoutVars>
      </dgm:prSet>
      <dgm:spPr/>
    </dgm:pt>
    <dgm:pt modelId="{C57E4AED-D3B8-40F3-8548-16CF51B810B4}" type="pres">
      <dgm:prSet presAssocID="{3EF770F8-C1F8-421A-A722-85589E95ECB0}" presName="arrow" presStyleLbl="node1" presStyleIdx="0" presStyleCnt="2">
        <dgm:presLayoutVars>
          <dgm:bulletEnabled val="1"/>
        </dgm:presLayoutVars>
      </dgm:prSet>
      <dgm:spPr/>
    </dgm:pt>
    <dgm:pt modelId="{3F3B43C3-C69F-4CFA-A5D3-6B0BDFC10909}" type="pres">
      <dgm:prSet presAssocID="{EEB39FA3-F255-4761-A064-509ED3573556}" presName="arrow" presStyleLbl="node1" presStyleIdx="1" presStyleCnt="2">
        <dgm:presLayoutVars>
          <dgm:bulletEnabled val="1"/>
        </dgm:presLayoutVars>
      </dgm:prSet>
      <dgm:spPr/>
    </dgm:pt>
  </dgm:ptLst>
  <dgm:cxnLst>
    <dgm:cxn modelId="{B31C585D-D4EB-4FC9-879C-F771CFBC1EF2}" srcId="{546DDA9F-9896-4572-988C-CA98BE5F098B}" destId="{3EF770F8-C1F8-421A-A722-85589E95ECB0}" srcOrd="0" destOrd="0" parTransId="{71C24A5E-1309-4233-86AB-A58DF0FCEB8B}" sibTransId="{595F45D5-74F2-4633-BCCB-276E05690316}"/>
    <dgm:cxn modelId="{FDD9AF8C-C7B5-4509-901A-1DD7AAA87EC2}" type="presOf" srcId="{EEB39FA3-F255-4761-A064-509ED3573556}" destId="{3F3B43C3-C69F-4CFA-A5D3-6B0BDFC10909}" srcOrd="0" destOrd="0" presId="urn:microsoft.com/office/officeart/2005/8/layout/arrow5"/>
    <dgm:cxn modelId="{915C80A7-02C4-43F0-A638-C1990A1AA65F}" type="presOf" srcId="{546DDA9F-9896-4572-988C-CA98BE5F098B}" destId="{9AA1C680-7A09-4029-818C-E163D3C19551}" srcOrd="0" destOrd="0" presId="urn:microsoft.com/office/officeart/2005/8/layout/arrow5"/>
    <dgm:cxn modelId="{E07AA7AF-9BDD-4AE7-9339-97E8002C445C}" srcId="{546DDA9F-9896-4572-988C-CA98BE5F098B}" destId="{EEB39FA3-F255-4761-A064-509ED3573556}" srcOrd="1" destOrd="0" parTransId="{0ADF64D0-D04B-437D-A327-0D35BFABB863}" sibTransId="{4F99C16C-8383-4DF8-B5C3-159AAD100B22}"/>
    <dgm:cxn modelId="{F22A81EC-E04E-44C6-A2A3-567741B07F1B}" type="presOf" srcId="{3EF770F8-C1F8-421A-A722-85589E95ECB0}" destId="{C57E4AED-D3B8-40F3-8548-16CF51B810B4}" srcOrd="0" destOrd="0" presId="urn:microsoft.com/office/officeart/2005/8/layout/arrow5"/>
    <dgm:cxn modelId="{5F745467-267D-46B1-B16A-FD60341CAFB0}" type="presParOf" srcId="{9AA1C680-7A09-4029-818C-E163D3C19551}" destId="{C57E4AED-D3B8-40F3-8548-16CF51B810B4}" srcOrd="0" destOrd="0" presId="urn:microsoft.com/office/officeart/2005/8/layout/arrow5"/>
    <dgm:cxn modelId="{030CAB9B-3AED-468A-9A40-5ED79F10113B}" type="presParOf" srcId="{9AA1C680-7A09-4029-818C-E163D3C19551}" destId="{3F3B43C3-C69F-4CFA-A5D3-6B0BDFC10909}"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A85D7D-4509-C64E-91AA-15A43FE4A5E7}" type="doc">
      <dgm:prSet loTypeId="urn:microsoft.com/office/officeart/2005/8/layout/process1" loCatId="process" qsTypeId="urn:microsoft.com/office/officeart/2005/8/quickstyle/simple1" qsCatId="simple" csTypeId="urn:microsoft.com/office/officeart/2005/8/colors/accent4_5" csCatId="accent4" phldr="1"/>
      <dgm:spPr/>
      <dgm:t>
        <a:bodyPr/>
        <a:lstStyle/>
        <a:p>
          <a:endParaRPr lang="en-US"/>
        </a:p>
      </dgm:t>
    </dgm:pt>
    <dgm:pt modelId="{02B31814-2493-1348-A983-DD7590221B93}">
      <dgm:prSet/>
      <dgm:spPr/>
      <dgm:t>
        <a:bodyPr/>
        <a:lstStyle/>
        <a:p>
          <a:r>
            <a:rPr lang="en-US" dirty="0"/>
            <a:t>Define resources in YAML</a:t>
          </a:r>
        </a:p>
      </dgm:t>
    </dgm:pt>
    <dgm:pt modelId="{728DDE96-F878-DE4E-8902-F249F0B71E46}" type="parTrans" cxnId="{2CE25E82-72B2-2044-B407-B0AB81745BFA}">
      <dgm:prSet/>
      <dgm:spPr/>
      <dgm:t>
        <a:bodyPr/>
        <a:lstStyle/>
        <a:p>
          <a:endParaRPr lang="en-US"/>
        </a:p>
      </dgm:t>
    </dgm:pt>
    <dgm:pt modelId="{F9FB7CA1-1DC1-A146-A06A-FAD3313E2D98}" type="sibTrans" cxnId="{2CE25E82-72B2-2044-B407-B0AB81745BFA}">
      <dgm:prSet/>
      <dgm:spPr/>
      <dgm:t>
        <a:bodyPr/>
        <a:lstStyle/>
        <a:p>
          <a:endParaRPr lang="en-US"/>
        </a:p>
      </dgm:t>
    </dgm:pt>
    <dgm:pt modelId="{AB232314-6C2A-6345-AEAF-F45F552D1020}">
      <dgm:prSet/>
      <dgm:spPr/>
      <dgm:t>
        <a:bodyPr/>
        <a:lstStyle/>
        <a:p>
          <a:r>
            <a:rPr lang="en-US"/>
            <a:t>Commit to git</a:t>
          </a:r>
        </a:p>
      </dgm:t>
    </dgm:pt>
    <dgm:pt modelId="{27012834-C194-204B-8DE2-311E4ACCFECB}" type="parTrans" cxnId="{AD8AC534-E273-1843-82E5-289E1B9DA6AB}">
      <dgm:prSet/>
      <dgm:spPr/>
      <dgm:t>
        <a:bodyPr/>
        <a:lstStyle/>
        <a:p>
          <a:endParaRPr lang="en-US"/>
        </a:p>
      </dgm:t>
    </dgm:pt>
    <dgm:pt modelId="{EA59534D-266A-C44E-A8A9-47E2AF15515B}" type="sibTrans" cxnId="{AD8AC534-E273-1843-82E5-289E1B9DA6AB}">
      <dgm:prSet/>
      <dgm:spPr/>
      <dgm:t>
        <a:bodyPr/>
        <a:lstStyle/>
        <a:p>
          <a:endParaRPr lang="en-US"/>
        </a:p>
      </dgm:t>
    </dgm:pt>
    <dgm:pt modelId="{917ED964-2E70-974E-B5E0-F94B6417277D}">
      <dgm:prSet/>
      <dgm:spPr/>
      <dgm:t>
        <a:bodyPr/>
        <a:lstStyle/>
        <a:p>
          <a:r>
            <a:rPr lang="en-US"/>
            <a:t>GitOps process to deploy</a:t>
          </a:r>
        </a:p>
      </dgm:t>
    </dgm:pt>
    <dgm:pt modelId="{91AD2373-D069-EB4B-9478-98203B837EE0}" type="parTrans" cxnId="{C0296E22-89FF-C248-BF18-ED17F26534C7}">
      <dgm:prSet/>
      <dgm:spPr/>
      <dgm:t>
        <a:bodyPr/>
        <a:lstStyle/>
        <a:p>
          <a:endParaRPr lang="en-US"/>
        </a:p>
      </dgm:t>
    </dgm:pt>
    <dgm:pt modelId="{BC66F8B5-6202-914F-8D17-E032C771D870}" type="sibTrans" cxnId="{C0296E22-89FF-C248-BF18-ED17F26534C7}">
      <dgm:prSet/>
      <dgm:spPr/>
      <dgm:t>
        <a:bodyPr/>
        <a:lstStyle/>
        <a:p>
          <a:endParaRPr lang="en-US"/>
        </a:p>
      </dgm:t>
    </dgm:pt>
    <dgm:pt modelId="{8E6B1A0C-5FEE-AD4B-8A40-83A5BFDD5117}" type="pres">
      <dgm:prSet presAssocID="{62A85D7D-4509-C64E-91AA-15A43FE4A5E7}" presName="Name0" presStyleCnt="0">
        <dgm:presLayoutVars>
          <dgm:dir/>
          <dgm:resizeHandles val="exact"/>
        </dgm:presLayoutVars>
      </dgm:prSet>
      <dgm:spPr/>
    </dgm:pt>
    <dgm:pt modelId="{D00EDF6E-F584-D540-81B0-B003CFE5BBB8}" type="pres">
      <dgm:prSet presAssocID="{02B31814-2493-1348-A983-DD7590221B93}" presName="node" presStyleLbl="node1" presStyleIdx="0" presStyleCnt="3">
        <dgm:presLayoutVars>
          <dgm:bulletEnabled val="1"/>
        </dgm:presLayoutVars>
      </dgm:prSet>
      <dgm:spPr/>
    </dgm:pt>
    <dgm:pt modelId="{708A72CC-D5EA-9140-9CCA-3D14B7471079}" type="pres">
      <dgm:prSet presAssocID="{F9FB7CA1-1DC1-A146-A06A-FAD3313E2D98}" presName="sibTrans" presStyleLbl="sibTrans2D1" presStyleIdx="0" presStyleCnt="2"/>
      <dgm:spPr/>
    </dgm:pt>
    <dgm:pt modelId="{36CB44A1-CAB7-BE47-A7D8-51B16C090A22}" type="pres">
      <dgm:prSet presAssocID="{F9FB7CA1-1DC1-A146-A06A-FAD3313E2D98}" presName="connectorText" presStyleLbl="sibTrans2D1" presStyleIdx="0" presStyleCnt="2"/>
      <dgm:spPr/>
    </dgm:pt>
    <dgm:pt modelId="{57E3E73E-01D4-174B-812B-D9E1381A6357}" type="pres">
      <dgm:prSet presAssocID="{AB232314-6C2A-6345-AEAF-F45F552D1020}" presName="node" presStyleLbl="node1" presStyleIdx="1" presStyleCnt="3">
        <dgm:presLayoutVars>
          <dgm:bulletEnabled val="1"/>
        </dgm:presLayoutVars>
      </dgm:prSet>
      <dgm:spPr/>
    </dgm:pt>
    <dgm:pt modelId="{DD54D789-73BB-1647-AAD9-2FB950973AEF}" type="pres">
      <dgm:prSet presAssocID="{EA59534D-266A-C44E-A8A9-47E2AF15515B}" presName="sibTrans" presStyleLbl="sibTrans2D1" presStyleIdx="1" presStyleCnt="2"/>
      <dgm:spPr/>
    </dgm:pt>
    <dgm:pt modelId="{6F827F29-68FA-1C45-AD97-2C682A3A5FDD}" type="pres">
      <dgm:prSet presAssocID="{EA59534D-266A-C44E-A8A9-47E2AF15515B}" presName="connectorText" presStyleLbl="sibTrans2D1" presStyleIdx="1" presStyleCnt="2"/>
      <dgm:spPr/>
    </dgm:pt>
    <dgm:pt modelId="{904B6CD6-3C45-BC4A-94D0-86CE9A77E1D6}" type="pres">
      <dgm:prSet presAssocID="{917ED964-2E70-974E-B5E0-F94B6417277D}" presName="node" presStyleLbl="node1" presStyleIdx="2" presStyleCnt="3">
        <dgm:presLayoutVars>
          <dgm:bulletEnabled val="1"/>
        </dgm:presLayoutVars>
      </dgm:prSet>
      <dgm:spPr/>
    </dgm:pt>
  </dgm:ptLst>
  <dgm:cxnLst>
    <dgm:cxn modelId="{C0296E22-89FF-C248-BF18-ED17F26534C7}" srcId="{62A85D7D-4509-C64E-91AA-15A43FE4A5E7}" destId="{917ED964-2E70-974E-B5E0-F94B6417277D}" srcOrd="2" destOrd="0" parTransId="{91AD2373-D069-EB4B-9478-98203B837EE0}" sibTransId="{BC66F8B5-6202-914F-8D17-E032C771D870}"/>
    <dgm:cxn modelId="{AC862B30-B607-0C4D-914B-883083575FB0}" type="presOf" srcId="{EA59534D-266A-C44E-A8A9-47E2AF15515B}" destId="{6F827F29-68FA-1C45-AD97-2C682A3A5FDD}" srcOrd="1" destOrd="0" presId="urn:microsoft.com/office/officeart/2005/8/layout/process1"/>
    <dgm:cxn modelId="{AD8AC534-E273-1843-82E5-289E1B9DA6AB}" srcId="{62A85D7D-4509-C64E-91AA-15A43FE4A5E7}" destId="{AB232314-6C2A-6345-AEAF-F45F552D1020}" srcOrd="1" destOrd="0" parTransId="{27012834-C194-204B-8DE2-311E4ACCFECB}" sibTransId="{EA59534D-266A-C44E-A8A9-47E2AF15515B}"/>
    <dgm:cxn modelId="{C8C08352-0354-9745-A484-CC3EFEF27466}" type="presOf" srcId="{EA59534D-266A-C44E-A8A9-47E2AF15515B}" destId="{DD54D789-73BB-1647-AAD9-2FB950973AEF}" srcOrd="0" destOrd="0" presId="urn:microsoft.com/office/officeart/2005/8/layout/process1"/>
    <dgm:cxn modelId="{2CE25E82-72B2-2044-B407-B0AB81745BFA}" srcId="{62A85D7D-4509-C64E-91AA-15A43FE4A5E7}" destId="{02B31814-2493-1348-A983-DD7590221B93}" srcOrd="0" destOrd="0" parTransId="{728DDE96-F878-DE4E-8902-F249F0B71E46}" sibTransId="{F9FB7CA1-1DC1-A146-A06A-FAD3313E2D98}"/>
    <dgm:cxn modelId="{17C94B98-3451-2D43-BD01-0A266969927A}" type="presOf" srcId="{F9FB7CA1-1DC1-A146-A06A-FAD3313E2D98}" destId="{708A72CC-D5EA-9140-9CCA-3D14B7471079}" srcOrd="0" destOrd="0" presId="urn:microsoft.com/office/officeart/2005/8/layout/process1"/>
    <dgm:cxn modelId="{342B15CF-E0CC-8741-9628-2B4C7E078C66}" type="presOf" srcId="{02B31814-2493-1348-A983-DD7590221B93}" destId="{D00EDF6E-F584-D540-81B0-B003CFE5BBB8}" srcOrd="0" destOrd="0" presId="urn:microsoft.com/office/officeart/2005/8/layout/process1"/>
    <dgm:cxn modelId="{412647D2-42C4-3E45-BABD-C57B66F255F3}" type="presOf" srcId="{F9FB7CA1-1DC1-A146-A06A-FAD3313E2D98}" destId="{36CB44A1-CAB7-BE47-A7D8-51B16C090A22}" srcOrd="1" destOrd="0" presId="urn:microsoft.com/office/officeart/2005/8/layout/process1"/>
    <dgm:cxn modelId="{0BBDE5DA-1E1B-BD46-BF80-718730D7005F}" type="presOf" srcId="{AB232314-6C2A-6345-AEAF-F45F552D1020}" destId="{57E3E73E-01D4-174B-812B-D9E1381A6357}" srcOrd="0" destOrd="0" presId="urn:microsoft.com/office/officeart/2005/8/layout/process1"/>
    <dgm:cxn modelId="{AC12DFE1-438F-0242-895E-28C4EC82CE86}" type="presOf" srcId="{62A85D7D-4509-C64E-91AA-15A43FE4A5E7}" destId="{8E6B1A0C-5FEE-AD4B-8A40-83A5BFDD5117}" srcOrd="0" destOrd="0" presId="urn:microsoft.com/office/officeart/2005/8/layout/process1"/>
    <dgm:cxn modelId="{AB49FAF9-8989-4343-A735-93BD6A92819B}" type="presOf" srcId="{917ED964-2E70-974E-B5E0-F94B6417277D}" destId="{904B6CD6-3C45-BC4A-94D0-86CE9A77E1D6}" srcOrd="0" destOrd="0" presId="urn:microsoft.com/office/officeart/2005/8/layout/process1"/>
    <dgm:cxn modelId="{EF47A2F7-00B1-CC49-931B-1EC2F285F981}" type="presParOf" srcId="{8E6B1A0C-5FEE-AD4B-8A40-83A5BFDD5117}" destId="{D00EDF6E-F584-D540-81B0-B003CFE5BBB8}" srcOrd="0" destOrd="0" presId="urn:microsoft.com/office/officeart/2005/8/layout/process1"/>
    <dgm:cxn modelId="{D1A4C1E4-BBCF-1549-AE3F-71A7146ADB72}" type="presParOf" srcId="{8E6B1A0C-5FEE-AD4B-8A40-83A5BFDD5117}" destId="{708A72CC-D5EA-9140-9CCA-3D14B7471079}" srcOrd="1" destOrd="0" presId="urn:microsoft.com/office/officeart/2005/8/layout/process1"/>
    <dgm:cxn modelId="{67AB4371-D998-6A4D-8B67-0DB00EB24CB7}" type="presParOf" srcId="{708A72CC-D5EA-9140-9CCA-3D14B7471079}" destId="{36CB44A1-CAB7-BE47-A7D8-51B16C090A22}" srcOrd="0" destOrd="0" presId="urn:microsoft.com/office/officeart/2005/8/layout/process1"/>
    <dgm:cxn modelId="{45968500-2CC1-FD44-A7C0-B0151699A1FD}" type="presParOf" srcId="{8E6B1A0C-5FEE-AD4B-8A40-83A5BFDD5117}" destId="{57E3E73E-01D4-174B-812B-D9E1381A6357}" srcOrd="2" destOrd="0" presId="urn:microsoft.com/office/officeart/2005/8/layout/process1"/>
    <dgm:cxn modelId="{60675191-6C45-6B45-B738-C7387D5D42CC}" type="presParOf" srcId="{8E6B1A0C-5FEE-AD4B-8A40-83A5BFDD5117}" destId="{DD54D789-73BB-1647-AAD9-2FB950973AEF}" srcOrd="3" destOrd="0" presId="urn:microsoft.com/office/officeart/2005/8/layout/process1"/>
    <dgm:cxn modelId="{A210F81F-71EB-2447-AE7E-A92D920F7672}" type="presParOf" srcId="{DD54D789-73BB-1647-AAD9-2FB950973AEF}" destId="{6F827F29-68FA-1C45-AD97-2C682A3A5FDD}" srcOrd="0" destOrd="0" presId="urn:microsoft.com/office/officeart/2005/8/layout/process1"/>
    <dgm:cxn modelId="{864E020C-48F6-5246-B661-04DD7BA671CA}" type="presParOf" srcId="{8E6B1A0C-5FEE-AD4B-8A40-83A5BFDD5117}" destId="{904B6CD6-3C45-BC4A-94D0-86CE9A77E1D6}"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EF2EC-0773-4D51-AAFF-66B34D9EF2F8}">
      <dsp:nvSpPr>
        <dsp:cNvPr id="0" name=""/>
        <dsp:cNvSpPr/>
      </dsp:nvSpPr>
      <dsp:spPr>
        <a:xfrm>
          <a:off x="2043065" y="1232654"/>
          <a:ext cx="2871794" cy="2368629"/>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Practice of continuously testing and building software</a:t>
          </a:r>
        </a:p>
        <a:p>
          <a:pPr marL="228600" lvl="1" indent="-228600" algn="l" defTabSz="889000">
            <a:lnSpc>
              <a:spcPct val="90000"/>
            </a:lnSpc>
            <a:spcBef>
              <a:spcPct val="0"/>
            </a:spcBef>
            <a:spcAft>
              <a:spcPct val="15000"/>
            </a:spcAft>
            <a:buChar char="•"/>
          </a:pPr>
          <a:r>
            <a:rPr lang="en-US" sz="2000" kern="1200" dirty="0"/>
            <a:t>Output is a deployable artifact</a:t>
          </a:r>
        </a:p>
      </dsp:txBody>
      <dsp:txXfrm>
        <a:off x="2097574" y="1287163"/>
        <a:ext cx="2762776" cy="1752048"/>
      </dsp:txXfrm>
    </dsp:sp>
    <dsp:sp modelId="{A75A6106-B0FC-4B1D-8D9E-C92622F40035}">
      <dsp:nvSpPr>
        <dsp:cNvPr id="0" name=""/>
        <dsp:cNvSpPr/>
      </dsp:nvSpPr>
      <dsp:spPr>
        <a:xfrm>
          <a:off x="3634183" y="1715059"/>
          <a:ext cx="3287793" cy="3287793"/>
        </a:xfrm>
        <a:prstGeom prst="leftCircularArrow">
          <a:avLst>
            <a:gd name="adj1" fmla="val 3519"/>
            <a:gd name="adj2" fmla="val 436826"/>
            <a:gd name="adj3" fmla="val 2212337"/>
            <a:gd name="adj4" fmla="val 9024489"/>
            <a:gd name="adj5" fmla="val 41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B5AEFD-3E6C-4F3D-B730-8D7DA222EF09}">
      <dsp:nvSpPr>
        <dsp:cNvPr id="0" name=""/>
        <dsp:cNvSpPr/>
      </dsp:nvSpPr>
      <dsp:spPr>
        <a:xfrm>
          <a:off x="2681242" y="3093720"/>
          <a:ext cx="2552705" cy="101512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a:t>Continuous integration</a:t>
          </a:r>
        </a:p>
      </dsp:txBody>
      <dsp:txXfrm>
        <a:off x="2710974" y="3123452"/>
        <a:ext cx="2493241" cy="955662"/>
      </dsp:txXfrm>
    </dsp:sp>
    <dsp:sp modelId="{8BB06D44-D760-444C-A325-E9EDD20CD62C}">
      <dsp:nvSpPr>
        <dsp:cNvPr id="0" name=""/>
        <dsp:cNvSpPr/>
      </dsp:nvSpPr>
      <dsp:spPr>
        <a:xfrm>
          <a:off x="5784889" y="1232654"/>
          <a:ext cx="2871794" cy="2368629"/>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a:t>Practice of continuously releasing software</a:t>
          </a:r>
        </a:p>
        <a:p>
          <a:pPr marL="228600" lvl="1" indent="-228600" algn="l" defTabSz="889000">
            <a:lnSpc>
              <a:spcPct val="90000"/>
            </a:lnSpc>
            <a:spcBef>
              <a:spcPct val="0"/>
            </a:spcBef>
            <a:spcAft>
              <a:spcPct val="15000"/>
            </a:spcAft>
            <a:buChar char="•"/>
          </a:pPr>
          <a:r>
            <a:rPr lang="en-US" sz="2000" kern="1200"/>
            <a:t>Deploy the artifact frequently</a:t>
          </a:r>
        </a:p>
      </dsp:txBody>
      <dsp:txXfrm>
        <a:off x="5839398" y="1794726"/>
        <a:ext cx="2762776" cy="1752048"/>
      </dsp:txXfrm>
    </dsp:sp>
    <dsp:sp modelId="{7F4B2506-7EAC-4D83-8162-8F0CBC8E3D50}">
      <dsp:nvSpPr>
        <dsp:cNvPr id="0" name=""/>
        <dsp:cNvSpPr/>
      </dsp:nvSpPr>
      <dsp:spPr>
        <a:xfrm>
          <a:off x="6423066" y="725090"/>
          <a:ext cx="2552705" cy="101512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a:t>Continuous delivery</a:t>
          </a:r>
        </a:p>
      </dsp:txBody>
      <dsp:txXfrm>
        <a:off x="6452798" y="754822"/>
        <a:ext cx="2493241" cy="955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7A3FE-C688-44E5-ACB6-B2338D47DCD7}">
      <dsp:nvSpPr>
        <dsp:cNvPr id="0" name=""/>
        <dsp:cNvSpPr/>
      </dsp:nvSpPr>
      <dsp:spPr>
        <a:xfrm>
          <a:off x="0" y="3275482"/>
          <a:ext cx="10515600" cy="107508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a:t>Store container image in registry</a:t>
          </a:r>
        </a:p>
      </dsp:txBody>
      <dsp:txXfrm>
        <a:off x="0" y="3275482"/>
        <a:ext cx="10515600" cy="1075086"/>
      </dsp:txXfrm>
    </dsp:sp>
    <dsp:sp modelId="{4C6F8C58-D79A-4020-9DAF-A047B1990193}">
      <dsp:nvSpPr>
        <dsp:cNvPr id="0" name=""/>
        <dsp:cNvSpPr/>
      </dsp:nvSpPr>
      <dsp:spPr>
        <a:xfrm rot="10800000">
          <a:off x="0" y="1638125"/>
          <a:ext cx="10515600" cy="1653482"/>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a:t>Package in container image</a:t>
          </a:r>
        </a:p>
      </dsp:txBody>
      <dsp:txXfrm rot="10800000">
        <a:off x="0" y="1638125"/>
        <a:ext cx="10515600" cy="1074383"/>
      </dsp:txXfrm>
    </dsp:sp>
    <dsp:sp modelId="{064EF233-4B19-41FC-AADA-7152CF0E7B0A}">
      <dsp:nvSpPr>
        <dsp:cNvPr id="0" name=""/>
        <dsp:cNvSpPr/>
      </dsp:nvSpPr>
      <dsp:spPr>
        <a:xfrm rot="10800000">
          <a:off x="0" y="769"/>
          <a:ext cx="10515600" cy="1653482"/>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Build and test software (with or without container)</a:t>
          </a:r>
        </a:p>
      </dsp:txBody>
      <dsp:txXfrm rot="10800000">
        <a:off x="0" y="769"/>
        <a:ext cx="10515600" cy="10743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E4AED-D3B8-40F3-8548-16CF51B810B4}">
      <dsp:nvSpPr>
        <dsp:cNvPr id="0" name=""/>
        <dsp:cNvSpPr/>
      </dsp:nvSpPr>
      <dsp:spPr>
        <a:xfrm rot="16200000">
          <a:off x="2338" y="1178"/>
          <a:ext cx="4348981" cy="4348981"/>
        </a:xfrm>
        <a:prstGeom prst="downArrow">
          <a:avLst>
            <a:gd name="adj1" fmla="val 50000"/>
            <a:gd name="adj2" fmla="val 35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dirty="0"/>
            <a:t>Push-based</a:t>
          </a:r>
        </a:p>
      </dsp:txBody>
      <dsp:txXfrm rot="5400000">
        <a:off x="2338" y="1088423"/>
        <a:ext cx="3587909" cy="2174491"/>
      </dsp:txXfrm>
    </dsp:sp>
    <dsp:sp modelId="{3F3B43C3-C69F-4CFA-A5D3-6B0BDFC10909}">
      <dsp:nvSpPr>
        <dsp:cNvPr id="0" name=""/>
        <dsp:cNvSpPr/>
      </dsp:nvSpPr>
      <dsp:spPr>
        <a:xfrm rot="5400000">
          <a:off x="6164280" y="1178"/>
          <a:ext cx="4348981" cy="4348981"/>
        </a:xfrm>
        <a:prstGeom prst="downArrow">
          <a:avLst>
            <a:gd name="adj1" fmla="val 50000"/>
            <a:gd name="adj2" fmla="val 35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dirty="0"/>
            <a:t>Pull-based</a:t>
          </a:r>
        </a:p>
      </dsp:txBody>
      <dsp:txXfrm rot="-5400000">
        <a:off x="6925352" y="1088423"/>
        <a:ext cx="3587909" cy="21744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0EDF6E-F584-D540-81B0-B003CFE5BBB8}">
      <dsp:nvSpPr>
        <dsp:cNvPr id="0" name=""/>
        <dsp:cNvSpPr/>
      </dsp:nvSpPr>
      <dsp:spPr>
        <a:xfrm>
          <a:off x="8999" y="495508"/>
          <a:ext cx="2689932" cy="1613959"/>
        </a:xfrm>
        <a:prstGeom prst="roundRect">
          <a:avLst>
            <a:gd name="adj" fmla="val 10000"/>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Define resources in YAML</a:t>
          </a:r>
        </a:p>
      </dsp:txBody>
      <dsp:txXfrm>
        <a:off x="56270" y="542779"/>
        <a:ext cx="2595390" cy="1519417"/>
      </dsp:txXfrm>
    </dsp:sp>
    <dsp:sp modelId="{708A72CC-D5EA-9140-9CCA-3D14B7471079}">
      <dsp:nvSpPr>
        <dsp:cNvPr id="0" name=""/>
        <dsp:cNvSpPr/>
      </dsp:nvSpPr>
      <dsp:spPr>
        <a:xfrm>
          <a:off x="2967925" y="968936"/>
          <a:ext cx="570265" cy="667103"/>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967925" y="1102357"/>
        <a:ext cx="399186" cy="400261"/>
      </dsp:txXfrm>
    </dsp:sp>
    <dsp:sp modelId="{57E3E73E-01D4-174B-812B-D9E1381A6357}">
      <dsp:nvSpPr>
        <dsp:cNvPr id="0" name=""/>
        <dsp:cNvSpPr/>
      </dsp:nvSpPr>
      <dsp:spPr>
        <a:xfrm>
          <a:off x="3774905" y="495508"/>
          <a:ext cx="2689932" cy="1613959"/>
        </a:xfrm>
        <a:prstGeom prst="roundRect">
          <a:avLst>
            <a:gd name="adj" fmla="val 10000"/>
          </a:avLst>
        </a:prstGeom>
        <a:solidFill>
          <a:schemeClr val="accent4">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Commit to git</a:t>
          </a:r>
        </a:p>
      </dsp:txBody>
      <dsp:txXfrm>
        <a:off x="3822176" y="542779"/>
        <a:ext cx="2595390" cy="1519417"/>
      </dsp:txXfrm>
    </dsp:sp>
    <dsp:sp modelId="{DD54D789-73BB-1647-AAD9-2FB950973AEF}">
      <dsp:nvSpPr>
        <dsp:cNvPr id="0" name=""/>
        <dsp:cNvSpPr/>
      </dsp:nvSpPr>
      <dsp:spPr>
        <a:xfrm>
          <a:off x="6733831" y="968936"/>
          <a:ext cx="570265" cy="667103"/>
        </a:xfrm>
        <a:prstGeom prst="rightArrow">
          <a:avLst>
            <a:gd name="adj1" fmla="val 60000"/>
            <a:gd name="adj2" fmla="val 50000"/>
          </a:avLst>
        </a:prstGeom>
        <a:solidFill>
          <a:schemeClr val="accent4">
            <a:shade val="90000"/>
            <a:hueOff val="0"/>
            <a:satOff val="-64698"/>
            <a:lumOff val="507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733831" y="1102357"/>
        <a:ext cx="399186" cy="400261"/>
      </dsp:txXfrm>
    </dsp:sp>
    <dsp:sp modelId="{904B6CD6-3C45-BC4A-94D0-86CE9A77E1D6}">
      <dsp:nvSpPr>
        <dsp:cNvPr id="0" name=""/>
        <dsp:cNvSpPr/>
      </dsp:nvSpPr>
      <dsp:spPr>
        <a:xfrm>
          <a:off x="7540811" y="495508"/>
          <a:ext cx="2689932" cy="1613959"/>
        </a:xfrm>
        <a:prstGeom prst="roundRect">
          <a:avLst>
            <a:gd name="adj" fmla="val 10000"/>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GitOps process to deploy</a:t>
          </a:r>
        </a:p>
      </dsp:txBody>
      <dsp:txXfrm>
        <a:off x="7588082" y="542779"/>
        <a:ext cx="2595390" cy="15194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10/13/22 2:00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10/13/22 2:00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10/13/22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98262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png"/><Relationship Id="rId50" Type="http://schemas.openxmlformats.org/officeDocument/2006/relationships/image" Target="../media/image72.png"/><Relationship Id="rId7" Type="http://schemas.openxmlformats.org/officeDocument/2006/relationships/image" Target="../media/image29.png"/><Relationship Id="rId2" Type="http://schemas.openxmlformats.org/officeDocument/2006/relationships/image" Target="../media/image24.png"/><Relationship Id="rId16" Type="http://schemas.openxmlformats.org/officeDocument/2006/relationships/image" Target="../media/image38.png"/><Relationship Id="rId29" Type="http://schemas.openxmlformats.org/officeDocument/2006/relationships/image" Target="../media/image51.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75.png"/><Relationship Id="rId5" Type="http://schemas.openxmlformats.org/officeDocument/2006/relationships/image" Target="../media/image27.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8" Type="http://schemas.openxmlformats.org/officeDocument/2006/relationships/image" Target="../media/image30.png"/><Relationship Id="rId51" Type="http://schemas.openxmlformats.org/officeDocument/2006/relationships/image" Target="../media/image73.png"/><Relationship Id="rId3"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20" Type="http://schemas.openxmlformats.org/officeDocument/2006/relationships/image" Target="../media/image42.png"/><Relationship Id="rId41" Type="http://schemas.openxmlformats.org/officeDocument/2006/relationships/image" Target="../media/image63.png"/><Relationship Id="rId1" Type="http://schemas.openxmlformats.org/officeDocument/2006/relationships/slideMaster" Target="../slideMasters/slideMaster2.xml"/><Relationship Id="rId6"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Master" Target="../slideMasters/slideMaster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3996710" y="5564623"/>
            <a:ext cx="1329353" cy="930546"/>
          </a:xfrm>
          <a:prstGeom prst="rect">
            <a:avLst/>
          </a:prstGeom>
        </p:spPr>
      </p:pic>
    </p:spTree>
    <p:extLst>
      <p:ext uri="{BB962C8B-B14F-4D97-AF65-F5344CB8AC3E}">
        <p14:creationId xmlns:p14="http://schemas.microsoft.com/office/powerpoint/2010/main" val="2133091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47461" y="6399891"/>
            <a:ext cx="290657" cy="292608"/>
          </a:xfrm>
          <a:prstGeom prst="rect">
            <a:avLst/>
          </a:prstGeom>
        </p:spPr>
      </p:pic>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0927820" y="6400800"/>
            <a:ext cx="290657" cy="292608"/>
          </a:xfrm>
          <a:prstGeom prst="rect">
            <a:avLst/>
          </a:prstGeom>
        </p:spPr>
      </p:pic>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13279" y="6400800"/>
            <a:ext cx="290657" cy="292608"/>
          </a:xfrm>
          <a:prstGeom prst="rect">
            <a:avLst/>
          </a:prstGeom>
        </p:spPr>
      </p:pic>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30370" y="6400800"/>
            <a:ext cx="290657" cy="292608"/>
          </a:xfrm>
          <a:prstGeom prst="rect">
            <a:avLst/>
          </a:prstGeom>
        </p:spPr>
      </p:pic>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WC glyph" descr="WC logo">
            <a:extLst>
              <a:ext uri="{FF2B5EF4-FFF2-40B4-BE49-F238E27FC236}">
                <a16:creationId xmlns:a16="http://schemas.microsoft.com/office/drawing/2014/main" id="{D4F8CBAC-7F07-442C-B3F2-D0997AE23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987641" y="6416983"/>
            <a:ext cx="290657" cy="292608"/>
          </a:xfrm>
          <a:prstGeom prst="rect">
            <a:avLst/>
          </a:prstGeom>
        </p:spPr>
      </p:pic>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777249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95626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3966391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94210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22683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693826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2" y="2794782"/>
            <a:ext cx="9303434" cy="1723549"/>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Thank you for attending this Microsoft SPARK 3.0 session.</a:t>
            </a:r>
            <a:br>
              <a:rPr lang="en-US" sz="2800" dirty="0">
                <a:gradFill>
                  <a:gsLst>
                    <a:gs pos="2917">
                      <a:schemeClr val="tx1"/>
                    </a:gs>
                    <a:gs pos="30000">
                      <a:schemeClr val="tx1"/>
                    </a:gs>
                  </a:gsLst>
                  <a:lin ang="5400000" scaled="0"/>
                </a:gradFill>
              </a:rPr>
            </a:br>
            <a:br>
              <a:rPr lang="en-US" sz="2800" dirty="0">
                <a:gradFill>
                  <a:gsLst>
                    <a:gs pos="2917">
                      <a:schemeClr val="tx1"/>
                    </a:gs>
                    <a:gs pos="30000">
                      <a:schemeClr val="tx1"/>
                    </a:gs>
                  </a:gsLst>
                  <a:lin ang="5400000" scaled="0"/>
                </a:gradFill>
              </a:rPr>
            </a:br>
            <a:r>
              <a:rPr lang="en-US" sz="2800" dirty="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196652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1326-15CE-4B89-8FD8-FC2A212E7B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0A8073-2590-4A38-953E-CC22CA7E7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5635B2-2B4E-44CA-9607-0FB01309FE03}"/>
              </a:ext>
            </a:extLst>
          </p:cNvPr>
          <p:cNvSpPr>
            <a:spLocks noGrp="1"/>
          </p:cNvSpPr>
          <p:nvPr>
            <p:ph type="dt" sz="half" idx="10"/>
          </p:nvPr>
        </p:nvSpPr>
        <p:spPr/>
        <p:txBody>
          <a:bodyPr/>
          <a:lstStyle/>
          <a:p>
            <a:fld id="{F863DE7C-5C7A-4813-8F1A-8B0A0716DA17}" type="datetimeFigureOut">
              <a:rPr lang="en-US" smtClean="0"/>
              <a:t>10/13/22</a:t>
            </a:fld>
            <a:endParaRPr lang="en-US"/>
          </a:p>
        </p:txBody>
      </p:sp>
      <p:sp>
        <p:nvSpPr>
          <p:cNvPr id="5" name="Footer Placeholder 4">
            <a:extLst>
              <a:ext uri="{FF2B5EF4-FFF2-40B4-BE49-F238E27FC236}">
                <a16:creationId xmlns:a16="http://schemas.microsoft.com/office/drawing/2014/main" id="{7C2BA115-A79D-4FD6-AA5E-90E1CA8FC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FEE42-B7BC-4C06-8041-CEC7BCCD2E29}"/>
              </a:ext>
            </a:extLst>
          </p:cNvPr>
          <p:cNvSpPr>
            <a:spLocks noGrp="1"/>
          </p:cNvSpPr>
          <p:nvPr>
            <p:ph type="sldNum" sz="quarter" idx="12"/>
          </p:nvPr>
        </p:nvSpPr>
        <p:spPr/>
        <p:txBody>
          <a:bodyPr/>
          <a:lstStyle/>
          <a:p>
            <a:fld id="{60284736-E014-4290-A9CF-DBAC36556F5F}" type="slidenum">
              <a:rPr lang="en-US" smtClean="0"/>
              <a:t>‹#›</a:t>
            </a:fld>
            <a:endParaRPr lang="en-US"/>
          </a:p>
        </p:txBody>
      </p:sp>
    </p:spTree>
    <p:extLst>
      <p:ext uri="{BB962C8B-B14F-4D97-AF65-F5344CB8AC3E}">
        <p14:creationId xmlns:p14="http://schemas.microsoft.com/office/powerpoint/2010/main" val="3304468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8"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4" y="2084187"/>
            <a:ext cx="8964185" cy="1793091"/>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4" y="470411"/>
            <a:ext cx="1613876" cy="345767"/>
          </a:xfrm>
          <a:prstGeom prst="rect">
            <a:avLst/>
          </a:prstGeom>
        </p:spPr>
      </p:pic>
    </p:spTree>
    <p:extLst>
      <p:ext uri="{BB962C8B-B14F-4D97-AF65-F5344CB8AC3E}">
        <p14:creationId xmlns:p14="http://schemas.microsoft.com/office/powerpoint/2010/main" val="7817853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8"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08"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3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89590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altLang="en-US" sz="883"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3"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3"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08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13928"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0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171306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1300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2008755"/>
          </a:xfrm>
        </p:spPr>
        <p:txBody>
          <a:bodyPr wrap="square">
            <a:spAutoFit/>
          </a:bodyPr>
          <a:lstStyle>
            <a:lvl1pPr marL="392160" indent="-392160">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74" indent="-280114">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23" indent="267664">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387" indent="224092">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477" indent="-224092">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44" eaLnBrk="1" fontAlgn="auto" hangingPunct="1">
              <a:spcBef>
                <a:spcPts val="0"/>
              </a:spcBef>
              <a:spcAft>
                <a:spcPts val="0"/>
              </a:spcAft>
              <a:defRPr/>
            </a:pPr>
            <a:endParaRPr lang="en-US" sz="1765"/>
          </a:p>
        </p:txBody>
      </p:sp>
      <p:sp>
        <p:nvSpPr>
          <p:cNvPr id="8" name="Freeform 99"/>
          <p:cNvSpPr>
            <a:spLocks noChangeAspect="1"/>
          </p:cNvSpPr>
          <p:nvPr userDrawn="1"/>
        </p:nvSpPr>
        <p:spPr bwMode="black">
          <a:xfrm>
            <a:off x="474670" y="5491049"/>
            <a:ext cx="564935"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79" tIns="34288" rIns="68579" bIns="34288"/>
          <a:lstStyle/>
          <a:p>
            <a:pPr defTabSz="914344" eaLnBrk="1" fontAlgn="auto" hangingPunct="1">
              <a:spcBef>
                <a:spcPts val="0"/>
              </a:spcBef>
              <a:spcAft>
                <a:spcPts val="0"/>
              </a:spcAft>
              <a:defRPr/>
            </a:pPr>
            <a:endParaRPr lang="en-US" sz="1323" dirty="0">
              <a:solidFill>
                <a:srgbClr val="000000"/>
              </a:solidFill>
              <a:latin typeface="+mn-lt"/>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5" y="5403224"/>
            <a:ext cx="10883159" cy="619144"/>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36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1"/>
            <a:ext cx="5826759" cy="1270732"/>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9114"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2" y="1635897"/>
            <a:ext cx="5826759" cy="564835"/>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7713126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63129"/>
          </a:xfrm>
        </p:spPr>
        <p:txBody>
          <a:bodyPr>
            <a:spAutoFit/>
          </a:bodyPr>
          <a:lstStyle>
            <a:lvl1pPr marL="0" indent="0">
              <a:buFontTx/>
              <a:buNone/>
              <a:defRPr sz="3529"/>
            </a:lvl1pPr>
            <a:lvl2pPr marL="336137" indent="0">
              <a:buFontTx/>
              <a:buNone/>
              <a:defRPr/>
            </a:lvl2pPr>
            <a:lvl3pPr marL="560227" indent="0">
              <a:buFontTx/>
              <a:buNone/>
              <a:defRPr/>
            </a:lvl3pPr>
            <a:lvl4pPr marL="784319" indent="0">
              <a:buFontTx/>
              <a:buNone/>
              <a:defRPr/>
            </a:lvl4pPr>
            <a:lvl5pPr marL="100840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2189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40" y="1189178"/>
            <a:ext cx="11653523" cy="673454"/>
          </a:xfrm>
        </p:spPr>
        <p:txBody>
          <a:bodyPr>
            <a:spAutoFit/>
          </a:bodyPr>
          <a:lstStyle>
            <a:lvl1pPr marL="0" indent="0">
              <a:buFontTx/>
              <a:buNone/>
              <a:defRPr sz="3529"/>
            </a:lvl1pPr>
            <a:lvl2pPr marL="336137" indent="0">
              <a:buFontTx/>
              <a:buNone/>
              <a:defRPr/>
            </a:lvl2pPr>
            <a:lvl3pPr marL="560227" indent="0">
              <a:buFontTx/>
              <a:buNone/>
              <a:defRPr/>
            </a:lvl3pPr>
            <a:lvl4pPr marL="784319" indent="0">
              <a:buFontTx/>
              <a:buNone/>
              <a:defRPr/>
            </a:lvl4pPr>
            <a:lvl5pPr marL="100840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89225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63129"/>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5116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096019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587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8" spc="-99"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645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780068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0654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057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296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64" y="1189184"/>
            <a:ext cx="11653523" cy="2059025"/>
          </a:xfrm>
        </p:spPr>
        <p:txBody>
          <a:bodyPr>
            <a:spAutoFit/>
          </a:bodyPr>
          <a:lstStyle>
            <a:lvl1pPr>
              <a:defRPr sz="35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35333"/>
      </p:ext>
    </p:extLst>
  </p:cSld>
  <p:clrMapOvr>
    <a:masterClrMapping/>
  </p:clrMapOvr>
  <p:transition spd="slow">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1270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1" y="1"/>
            <a:ext cx="12190271"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1" y="1731044"/>
            <a:ext cx="12190271"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4" y="4174569"/>
            <a:ext cx="8964185" cy="1178283"/>
          </a:xfrm>
          <a:noFill/>
        </p:spPr>
        <p:txBody>
          <a:bodyPr lIns="146304" tIns="91440" rIns="146304" bIns="91440" anchor="t" anchorCtr="0"/>
          <a:lstStyle>
            <a:lvl1pPr>
              <a:defRPr sz="5883" spc="-99"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5354151"/>
            <a:ext cx="8964187"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89" y="292826"/>
            <a:ext cx="1993363" cy="701889"/>
          </a:xfrm>
          <a:prstGeom prst="rect">
            <a:avLst/>
          </a:prstGeom>
        </p:spPr>
      </p:pic>
    </p:spTree>
    <p:extLst>
      <p:ext uri="{BB962C8B-B14F-4D97-AF65-F5344CB8AC3E}">
        <p14:creationId xmlns:p14="http://schemas.microsoft.com/office/powerpoint/2010/main" val="3228307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70" y="816709"/>
            <a:ext cx="11676463" cy="5761919"/>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7"/>
            <a:ext cx="5085476" cy="1793104"/>
          </a:xfrm>
          <a:noFill/>
        </p:spPr>
        <p:txBody>
          <a:bodyPr lIns="146304" tIns="91440" rIns="146304" bIns="91440" anchor="t" anchorCtr="0"/>
          <a:lstStyle>
            <a:lvl1pPr>
              <a:defRPr sz="5883" spc="-99"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6" y="322491"/>
            <a:ext cx="9720817" cy="6256136"/>
          </a:xfrm>
          <a:prstGeom prst="rect">
            <a:avLst/>
          </a:prstGeom>
          <a:noFill/>
          <a:ln>
            <a:noFill/>
          </a:ln>
        </p:spPr>
      </p:pic>
    </p:spTree>
    <p:extLst>
      <p:ext uri="{BB962C8B-B14F-4D97-AF65-F5344CB8AC3E}">
        <p14:creationId xmlns:p14="http://schemas.microsoft.com/office/powerpoint/2010/main" val="1827665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7"/>
            <a:ext cx="5085476" cy="1793104"/>
          </a:xfrm>
          <a:noFill/>
        </p:spPr>
        <p:txBody>
          <a:bodyPr lIns="146304" tIns="91440" rIns="146304" bIns="91440" anchor="t" anchorCtr="0"/>
          <a:lstStyle>
            <a:lvl1pPr>
              <a:defRPr sz="5883" spc="-99"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446281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6" y="2084173"/>
            <a:ext cx="5376684" cy="1793111"/>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3" spc="-99"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896567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3" spc="-99"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54503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3" y="708900"/>
            <a:ext cx="627497" cy="627587"/>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37" indent="0">
              <a:buNone/>
              <a:defRPr sz="3137"/>
            </a:lvl2pPr>
            <a:lvl3pPr marL="560227" indent="0">
              <a:buNone/>
              <a:defRPr sz="3137"/>
            </a:lvl3pPr>
            <a:lvl4pPr marL="784319" indent="0">
              <a:buNone/>
              <a:defRPr sz="3137"/>
            </a:lvl4pPr>
            <a:lvl5pPr marL="1008409" indent="0">
              <a:buNone/>
              <a:defRPr sz="3137"/>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37" indent="0">
              <a:buNone/>
              <a:defRPr sz="3137"/>
            </a:lvl2pPr>
            <a:lvl3pPr marL="560227" indent="0">
              <a:buNone/>
              <a:defRPr sz="3137"/>
            </a:lvl3pPr>
            <a:lvl4pPr marL="784319" indent="0">
              <a:buNone/>
              <a:defRPr sz="3137"/>
            </a:lvl4pPr>
            <a:lvl5pPr marL="1008409" indent="0">
              <a:buNone/>
              <a:defRPr sz="3137"/>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37" indent="0">
              <a:buNone/>
              <a:defRPr sz="3137"/>
            </a:lvl2pPr>
            <a:lvl3pPr marL="560227" indent="0">
              <a:buNone/>
              <a:defRPr sz="3137"/>
            </a:lvl3pPr>
            <a:lvl4pPr marL="784319" indent="0">
              <a:buNone/>
              <a:defRPr sz="3137"/>
            </a:lvl4pPr>
            <a:lvl5pPr marL="1008409" indent="0">
              <a:buNone/>
              <a:defRPr sz="3137"/>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922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1"/>
            <a:ext cx="11653835" cy="3137899"/>
          </a:xfrm>
        </p:spPr>
        <p:txBody>
          <a:bodyPr/>
          <a:lstStyle>
            <a:lvl1pPr>
              <a:defRPr sz="5687">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3877277"/>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09" indent="0">
              <a:buNone/>
              <a:defRPr sz="1568"/>
            </a:lvl5pPr>
          </a:lstStyle>
          <a:p>
            <a:pPr lvl="0"/>
            <a:r>
              <a:rPr lang="en-US"/>
              <a:t>Click to edit Master text styles</a:t>
            </a:r>
          </a:p>
        </p:txBody>
      </p:sp>
    </p:spTree>
    <p:extLst>
      <p:ext uri="{BB962C8B-B14F-4D97-AF65-F5344CB8AC3E}">
        <p14:creationId xmlns:p14="http://schemas.microsoft.com/office/powerpoint/2010/main" val="32574064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1"/>
            <a:ext cx="11653835" cy="3137899"/>
          </a:xfrm>
        </p:spPr>
        <p:txBody>
          <a:bodyPr/>
          <a:lstStyle>
            <a:lvl1pPr>
              <a:defRPr sz="5687">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3877278"/>
            <a:ext cx="5378549" cy="401841"/>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31031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1"/>
            <a:ext cx="11653835" cy="3137899"/>
          </a:xfrm>
        </p:spPr>
        <p:txBody>
          <a:bodyPr/>
          <a:lstStyle>
            <a:lvl1pPr>
              <a:defRPr sz="5687">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3877277"/>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15878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5" cy="1793071"/>
          </a:xfrm>
        </p:spPr>
        <p:txBody>
          <a:bodyPr/>
          <a:lstStyle>
            <a:lvl1pPr>
              <a:defRPr sz="5687">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1233551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5" cy="1793071"/>
          </a:xfrm>
        </p:spPr>
        <p:txBody>
          <a:bodyPr/>
          <a:lstStyle>
            <a:lvl1pPr>
              <a:defRPr sz="5687">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69"/>
            <a:ext cx="7171399" cy="510524"/>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72987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5" cy="1793071"/>
          </a:xfrm>
        </p:spPr>
        <p:txBody>
          <a:bodyPr/>
          <a:lstStyle>
            <a:lvl1pPr>
              <a:defRPr sz="5687">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69"/>
            <a:ext cx="7171399" cy="510524"/>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65835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5" cy="896519"/>
          </a:xfrm>
        </p:spPr>
        <p:txBody>
          <a:bodyPr/>
          <a:lstStyle>
            <a:lvl1pPr>
              <a:defRPr sz="5687">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9"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004540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9" y="1187622"/>
            <a:ext cx="6274975" cy="591957"/>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744600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254874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6"/>
            <a:ext cx="8964248" cy="673454"/>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4085468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40" y="1663939"/>
            <a:ext cx="3585699" cy="429092"/>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614887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573136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40" y="2980725"/>
            <a:ext cx="11653523" cy="510524"/>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5"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1" y="3877276"/>
            <a:ext cx="2689275"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5"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5"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5786791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40" y="1663914"/>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17367291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16455027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67099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00526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78283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69"/>
            <a:ext cx="11655840" cy="1793104"/>
          </a:xfrm>
        </p:spPr>
        <p:txBody>
          <a:bodyPr/>
          <a:lstStyle>
            <a:lvl1pPr>
              <a:defRPr sz="5295">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04895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3"/>
            </a:lvl1pPr>
          </a:lstStyle>
          <a:p>
            <a:r>
              <a:rPr lang="en-US" dirty="0"/>
              <a:t>Thank you</a:t>
            </a:r>
          </a:p>
        </p:txBody>
      </p:sp>
    </p:spTree>
    <p:extLst>
      <p:ext uri="{BB962C8B-B14F-4D97-AF65-F5344CB8AC3E}">
        <p14:creationId xmlns:p14="http://schemas.microsoft.com/office/powerpoint/2010/main" val="41824289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95644"/>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24078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27" indent="0">
              <a:buNone/>
              <a:defRPr/>
            </a:lvl3pPr>
            <a:lvl4pPr marL="672342" indent="0">
              <a:buNone/>
              <a:defRPr/>
            </a:lvl4pPr>
            <a:lvl5pPr marL="896455"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227" indent="0">
              <a:buNone/>
              <a:defRPr/>
            </a:lvl3pPr>
            <a:lvl4pPr marL="672342" indent="0">
              <a:buNone/>
              <a:defRPr/>
            </a:lvl4pPr>
            <a:lvl5pPr marL="896455"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9"/>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227" indent="0">
              <a:buNone/>
              <a:defRPr/>
            </a:lvl3pPr>
            <a:lvl4pPr marL="67234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323085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12181975" cy="6858000"/>
          </a:xfrm>
          <a:prstGeom prst="rect">
            <a:avLst/>
          </a:prstGeom>
        </p:spPr>
      </p:pic>
      <p:sp>
        <p:nvSpPr>
          <p:cNvPr id="4" name="Date Placeholder 3"/>
          <p:cNvSpPr>
            <a:spLocks noGrp="1"/>
          </p:cNvSpPr>
          <p:nvPr>
            <p:ph type="dt" sz="half" idx="10"/>
          </p:nvPr>
        </p:nvSpPr>
        <p:spPr>
          <a:xfrm>
            <a:off x="502656" y="5008984"/>
            <a:ext cx="2844800" cy="365125"/>
          </a:xfrm>
          <a:prstGeom prst="rect">
            <a:avLst/>
          </a:prstGeom>
        </p:spPr>
        <p:txBody>
          <a:bodyPr lIns="121917" tIns="60958" rIns="121917" bIns="60958"/>
          <a:lstStyle>
            <a:lvl1pPr>
              <a:defRPr>
                <a:solidFill>
                  <a:schemeClr val="bg1"/>
                </a:solidFill>
              </a:defRPr>
            </a:lvl1pPr>
          </a:lstStyle>
          <a:p>
            <a:pPr defTabSz="914169"/>
            <a:fld id="{B9CFEEF2-ADE0-4B48-B5E9-FE1FDBC12385}" type="datetimeFigureOut">
              <a:rPr lang="en-US" smtClean="0">
                <a:solidFill>
                  <a:srgbClr val="FFFFFF"/>
                </a:solidFill>
              </a:rPr>
              <a:pPr defTabSz="914169"/>
              <a:t>10/13/22</a:t>
            </a:fld>
            <a:endParaRPr lang="en-US">
              <a:solidFill>
                <a:srgbClr val="FFFFFF"/>
              </a:solidFill>
            </a:endParaRPr>
          </a:p>
        </p:txBody>
      </p:sp>
      <p:sp>
        <p:nvSpPr>
          <p:cNvPr id="7" name="Title 1"/>
          <p:cNvSpPr>
            <a:spLocks noGrp="1"/>
          </p:cNvSpPr>
          <p:nvPr>
            <p:ph type="title" hasCustomPrompt="1"/>
          </p:nvPr>
        </p:nvSpPr>
        <p:spPr bwMode="auto">
          <a:xfrm>
            <a:off x="366273" y="2205464"/>
            <a:ext cx="8534315" cy="2438400"/>
          </a:xfrm>
          <a:noFill/>
        </p:spPr>
        <p:txBody>
          <a:bodyPr lIns="195067" tIns="121917" rIns="195067" bIns="121917" anchor="t" anchorCtr="0"/>
          <a:lstStyle>
            <a:lvl1pPr>
              <a:defRPr sz="7194"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3551857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pic>
        <p:nvPicPr>
          <p:cNvPr id="5" name="WC glyph" descr="WC logo">
            <a:extLst>
              <a:ext uri="{FF2B5EF4-FFF2-40B4-BE49-F238E27FC236}">
                <a16:creationId xmlns:a16="http://schemas.microsoft.com/office/drawing/2014/main" id="{34F6A35F-0EBD-4E2D-85F8-A5C9BB55C6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1038916" y="6382799"/>
            <a:ext cx="290657" cy="292608"/>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2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464500" y="2843773"/>
            <a:ext cx="6858000" cy="117045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0"/>
          <a:stretch>
            <a:fillRect/>
          </a:stretch>
        </p:blipFill>
        <p:spPr>
          <a:xfrm>
            <a:off x="11206622" y="6272782"/>
            <a:ext cx="836025" cy="585217"/>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710" r:id="rId4"/>
    <p:sldLayoutId id="2147484240" r:id="rId5"/>
    <p:sldLayoutId id="2147484736" r:id="rId6"/>
    <p:sldLayoutId id="2147484639" r:id="rId7"/>
    <p:sldLayoutId id="2147484603" r:id="rId8"/>
    <p:sldLayoutId id="2147484751" r:id="rId9"/>
    <p:sldLayoutId id="2147484752" r:id="rId10"/>
    <p:sldLayoutId id="2147484777" r:id="rId11"/>
    <p:sldLayoutId id="2147484778" r:id="rId12"/>
    <p:sldLayoutId id="2147484780" r:id="rId13"/>
    <p:sldLayoutId id="2147484781" r:id="rId14"/>
    <p:sldLayoutId id="2147484782" r:id="rId15"/>
    <p:sldLayoutId id="2147484787" r:id="rId16"/>
    <p:sldLayoutId id="2147484584" r:id="rId17"/>
    <p:sldLayoutId id="2147484857" r:id="rId18"/>
    <p:sldLayoutId id="2147484858" r:id="rId19"/>
    <p:sldLayoutId id="2147484859" r:id="rId20"/>
    <p:sldLayoutId id="2147484860" r:id="rId21"/>
    <p:sldLayoutId id="2147484861" r:id="rId22"/>
    <p:sldLayoutId id="2147484249" r:id="rId23"/>
    <p:sldLayoutId id="2147484671" r:id="rId24"/>
    <p:sldLayoutId id="2147484846" r:id="rId25"/>
    <p:sldLayoutId id="2147484263" r:id="rId26"/>
    <p:sldLayoutId id="214748493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4064352572"/>
      </p:ext>
    </p:extLst>
  </p:cSld>
  <p:clrMap bg1="dk1" tx1="lt1" bg2="dk2" tx2="lt2" accent1="accent1" accent2="accent2" accent3="accent3" accent4="accent4" accent5="accent5" accent6="accent6" hlink="hlink" folHlink="folHlink"/>
  <p:sldLayoutIdLst>
    <p:sldLayoutId id="2147484888" r:id="rId1"/>
    <p:sldLayoutId id="2147484889" r:id="rId2"/>
    <p:sldLayoutId id="2147484890" r:id="rId3"/>
    <p:sldLayoutId id="2147484891" r:id="rId4"/>
    <p:sldLayoutId id="2147484892" r:id="rId5"/>
    <p:sldLayoutId id="2147484893" r:id="rId6"/>
    <p:sldLayoutId id="2147484894" r:id="rId7"/>
    <p:sldLayoutId id="2147484895" r:id="rId8"/>
    <p:sldLayoutId id="2147484896" r:id="rId9"/>
    <p:sldLayoutId id="2147484897" r:id="rId10"/>
    <p:sldLayoutId id="2147484898" r:id="rId11"/>
    <p:sldLayoutId id="2147484899" r:id="rId12"/>
    <p:sldLayoutId id="2147484900" r:id="rId13"/>
    <p:sldLayoutId id="2147484901" r:id="rId14"/>
    <p:sldLayoutId id="2147484902" r:id="rId15"/>
    <p:sldLayoutId id="2147484903" r:id="rId16"/>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1" y="6558797"/>
            <a:ext cx="3859607" cy="134483"/>
          </a:xfrm>
          <a:prstGeom prst="rect">
            <a:avLst/>
          </a:prstGeom>
        </p:spPr>
        <p:txBody>
          <a:bodyPr vert="horz" lIns="0" tIns="0" rIns="91440" bIns="0" rtlCol="0" anchor="ctr"/>
          <a:lstStyle>
            <a:lvl1pPr marL="0" algn="l" defTabSz="914344" rtl="0" eaLnBrk="1" latinLnBrk="0" hangingPunct="1">
              <a:defRPr lang="en-US" sz="883"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7" y="6558797"/>
            <a:ext cx="555596" cy="134483"/>
          </a:xfrm>
          <a:prstGeom prst="rect">
            <a:avLst/>
          </a:prstGeom>
        </p:spPr>
        <p:txBody>
          <a:bodyPr vert="horz" lIns="91440" tIns="0" rIns="0" bIns="0" rtlCol="0" anchor="ctr"/>
          <a:lstStyle>
            <a:lvl1pPr algn="r">
              <a:defRPr lang="en-US" sz="883"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282962542"/>
      </p:ext>
    </p:extLst>
  </p:cSld>
  <p:clrMap bg1="lt1" tx1="dk1" bg2="lt2" tx2="dk2" accent1="accent1" accent2="accent2" accent3="accent3" accent4="accent4" accent5="accent5" accent6="accent6" hlink="hlink" folHlink="folHlink"/>
  <p:sldLayoutIdLst>
    <p:sldLayoutId id="2147484905" r:id="rId1"/>
    <p:sldLayoutId id="2147484906" r:id="rId2"/>
    <p:sldLayoutId id="2147484907" r:id="rId3"/>
    <p:sldLayoutId id="2147484908" r:id="rId4"/>
    <p:sldLayoutId id="2147484909" r:id="rId5"/>
    <p:sldLayoutId id="2147484910" r:id="rId6"/>
    <p:sldLayoutId id="2147484911" r:id="rId7"/>
    <p:sldLayoutId id="2147484912" r:id="rId8"/>
    <p:sldLayoutId id="2147484913" r:id="rId9"/>
    <p:sldLayoutId id="2147484914" r:id="rId10"/>
    <p:sldLayoutId id="2147484915" r:id="rId11"/>
    <p:sldLayoutId id="2147484916" r:id="rId12"/>
    <p:sldLayoutId id="2147484917" r:id="rId13"/>
    <p:sldLayoutId id="2147484918" r:id="rId14"/>
    <p:sldLayoutId id="2147484919" r:id="rId15"/>
    <p:sldLayoutId id="2147484920" r:id="rId16"/>
    <p:sldLayoutId id="2147484921" r:id="rId17"/>
    <p:sldLayoutId id="2147484922" r:id="rId18"/>
    <p:sldLayoutId id="2147484923" r:id="rId19"/>
    <p:sldLayoutId id="2147484924" r:id="rId20"/>
    <p:sldLayoutId id="2147484925" r:id="rId21"/>
    <p:sldLayoutId id="2147484926" r:id="rId22"/>
    <p:sldLayoutId id="2147484927" r:id="rId23"/>
    <p:sldLayoutId id="2147484928" r:id="rId24"/>
    <p:sldLayoutId id="2147484929" r:id="rId25"/>
    <p:sldLayoutId id="2147484930" r:id="rId26"/>
    <p:sldLayoutId id="2147484931" r:id="rId27"/>
    <p:sldLayoutId id="2147484932" r:id="rId28"/>
    <p:sldLayoutId id="2147484933" r:id="rId29"/>
  </p:sldLayoutIdLst>
  <p:transition>
    <p:fade/>
  </p:transition>
  <p:hf sldNum="0" hdr="0" dt="0"/>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blog.nillsf.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gif"/><Relationship Id="rId12" Type="http://schemas.openxmlformats.org/officeDocument/2006/relationships/image" Target="../media/image120.png"/><Relationship Id="rId2" Type="http://schemas.openxmlformats.org/officeDocument/2006/relationships/image" Target="../media/image110.emf"/><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9.emf"/><Relationship Id="rId5" Type="http://schemas.openxmlformats.org/officeDocument/2006/relationships/image" Target="../media/image113.png"/><Relationship Id="rId15" Type="http://schemas.openxmlformats.org/officeDocument/2006/relationships/image" Target="../media/image123.sv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emf"/><Relationship Id="rId14" Type="http://schemas.openxmlformats.org/officeDocument/2006/relationships/image" Target="../media/image12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98.png"/><Relationship Id="rId1" Type="http://schemas.openxmlformats.org/officeDocument/2006/relationships/slideLayout" Target="../slideLayouts/slideLayout4.xml"/><Relationship Id="rId5" Type="http://schemas.openxmlformats.org/officeDocument/2006/relationships/image" Target="../media/image125.svg"/><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8" Type="http://schemas.openxmlformats.org/officeDocument/2006/relationships/image" Target="../media/image115.gif"/><Relationship Id="rId13" Type="http://schemas.openxmlformats.org/officeDocument/2006/relationships/image" Target="../media/image121.png"/><Relationship Id="rId3" Type="http://schemas.openxmlformats.org/officeDocument/2006/relationships/image" Target="../media/image126.png"/><Relationship Id="rId7" Type="http://schemas.openxmlformats.org/officeDocument/2006/relationships/image" Target="../media/image113.png"/><Relationship Id="rId12"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2.png"/><Relationship Id="rId11" Type="http://schemas.openxmlformats.org/officeDocument/2006/relationships/image" Target="../media/image119.emf"/><Relationship Id="rId5" Type="http://schemas.openxmlformats.org/officeDocument/2006/relationships/image" Target="../media/image111.png"/><Relationship Id="rId15" Type="http://schemas.openxmlformats.org/officeDocument/2006/relationships/image" Target="../media/image123.svg"/><Relationship Id="rId10" Type="http://schemas.openxmlformats.org/officeDocument/2006/relationships/image" Target="../media/image118.png"/><Relationship Id="rId4" Type="http://schemas.openxmlformats.org/officeDocument/2006/relationships/image" Target="../media/image110.emf"/><Relationship Id="rId9" Type="http://schemas.openxmlformats.org/officeDocument/2006/relationships/image" Target="../media/image117.emf"/><Relationship Id="rId14" Type="http://schemas.openxmlformats.org/officeDocument/2006/relationships/image" Target="../media/image122.png"/></Relationships>
</file>

<file path=ppt/slides/_rels/slide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4.xml"/><Relationship Id="rId5" Type="http://schemas.openxmlformats.org/officeDocument/2006/relationships/image" Target="../media/image131.jpeg"/><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7.emf"/><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gif"/><Relationship Id="rId12" Type="http://schemas.openxmlformats.org/officeDocument/2006/relationships/image" Target="../media/image120.png"/><Relationship Id="rId2" Type="http://schemas.openxmlformats.org/officeDocument/2006/relationships/image" Target="../media/image110.emf"/><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9.emf"/><Relationship Id="rId5" Type="http://schemas.openxmlformats.org/officeDocument/2006/relationships/image" Target="../media/image113.png"/><Relationship Id="rId15" Type="http://schemas.openxmlformats.org/officeDocument/2006/relationships/image" Target="../media/image123.sv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emf"/><Relationship Id="rId14" Type="http://schemas.openxmlformats.org/officeDocument/2006/relationships/image" Target="../media/image122.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image" Target="../media/image97.sv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svg"/></Relationships>
</file>

<file path=ppt/slides/_rels/slide8.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6.svg"/><Relationship Id="rId7" Type="http://schemas.openxmlformats.org/officeDocument/2006/relationships/image" Target="../media/image99.sv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107.sv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16BC1E-EA86-4DCF-BB4A-0CC8F7F15956}"/>
              </a:ext>
            </a:extLst>
          </p:cNvPr>
          <p:cNvSpPr>
            <a:spLocks noGrp="1"/>
          </p:cNvSpPr>
          <p:nvPr>
            <p:ph type="title"/>
          </p:nvPr>
        </p:nvSpPr>
        <p:spPr>
          <a:xfrm>
            <a:off x="588263" y="763548"/>
            <a:ext cx="6088984" cy="2769989"/>
          </a:xfrm>
        </p:spPr>
        <p:txBody>
          <a:bodyPr/>
          <a:lstStyle/>
          <a:p>
            <a:r>
              <a:rPr lang="en-US" dirty="0"/>
              <a:t>Introduction to continuous integration and continuous delivery using containers and Kubernetes</a:t>
            </a:r>
          </a:p>
        </p:txBody>
      </p:sp>
      <p:sp>
        <p:nvSpPr>
          <p:cNvPr id="4" name="Text Placeholder 6">
            <a:extLst>
              <a:ext uri="{FF2B5EF4-FFF2-40B4-BE49-F238E27FC236}">
                <a16:creationId xmlns:a16="http://schemas.microsoft.com/office/drawing/2014/main" id="{829216A9-E8D4-402E-9084-E30BD89EB89B}"/>
              </a:ext>
            </a:extLst>
          </p:cNvPr>
          <p:cNvSpPr txBox="1">
            <a:spLocks/>
          </p:cNvSpPr>
          <p:nvPr/>
        </p:nvSpPr>
        <p:spPr>
          <a:xfrm>
            <a:off x="582042" y="3962400"/>
            <a:ext cx="4164583" cy="1354217"/>
          </a:xfrm>
          <a:prstGeom prst="rect">
            <a:avLst/>
          </a:prstGeom>
          <a:solidFill>
            <a:srgbClr val="FFFFFF">
              <a:alpha val="74902"/>
            </a:srgbClr>
          </a:solid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Nills Franssens</a:t>
            </a:r>
          </a:p>
          <a:p>
            <a:r>
              <a:rPr lang="en-US" dirty="0"/>
              <a:t>App Innovation specialist</a:t>
            </a:r>
          </a:p>
          <a:p>
            <a:r>
              <a:rPr lang="en-US" dirty="0"/>
              <a:t>@nillsf</a:t>
            </a:r>
          </a:p>
          <a:p>
            <a:r>
              <a:rPr lang="en-US" dirty="0">
                <a:hlinkClick r:id="rId2"/>
              </a:rPr>
              <a:t>https://blog.nillsf.com</a:t>
            </a:r>
            <a:r>
              <a:rPr lang="en-US" dirty="0"/>
              <a:t> </a:t>
            </a:r>
          </a:p>
        </p:txBody>
      </p:sp>
    </p:spTree>
    <p:extLst>
      <p:ext uri="{BB962C8B-B14F-4D97-AF65-F5344CB8AC3E}">
        <p14:creationId xmlns:p14="http://schemas.microsoft.com/office/powerpoint/2010/main" val="368282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932828-21AF-D542-8213-E21562B1F587}"/>
              </a:ext>
            </a:extLst>
          </p:cNvPr>
          <p:cNvSpPr>
            <a:spLocks noGrp="1"/>
          </p:cNvSpPr>
          <p:nvPr>
            <p:ph type="title"/>
          </p:nvPr>
        </p:nvSpPr>
        <p:spPr>
          <a:xfrm>
            <a:off x="588263" y="585788"/>
            <a:ext cx="4159950" cy="5683249"/>
          </a:xfrm>
        </p:spPr>
        <p:txBody>
          <a:bodyPr wrap="square" anchor="ctr">
            <a:normAutofit/>
          </a:bodyPr>
          <a:lstStyle/>
          <a:p>
            <a:r>
              <a:rPr lang="en-US" dirty="0"/>
              <a:t>You should never do this in a production scenario</a:t>
            </a:r>
          </a:p>
        </p:txBody>
      </p:sp>
      <p:pic>
        <p:nvPicPr>
          <p:cNvPr id="5" name="Picture 4" descr="Person pressing button">
            <a:extLst>
              <a:ext uri="{FF2B5EF4-FFF2-40B4-BE49-F238E27FC236}">
                <a16:creationId xmlns:a16="http://schemas.microsoft.com/office/drawing/2014/main" id="{A15ECC00-A4E0-4AF9-B897-32C2E698FB52}"/>
              </a:ext>
            </a:extLst>
          </p:cNvPr>
          <p:cNvPicPr>
            <a:picLocks noChangeAspect="1"/>
          </p:cNvPicPr>
          <p:nvPr/>
        </p:nvPicPr>
        <p:blipFill rotWithShape="1">
          <a:blip r:embed="rId2"/>
          <a:srcRect l="15165" r="18084" b="-1"/>
          <a:stretch/>
        </p:blipFill>
        <p:spPr>
          <a:xfrm>
            <a:off x="5334000" y="10"/>
            <a:ext cx="6858000" cy="6857990"/>
          </a:xfrm>
          <a:prstGeom prst="rect">
            <a:avLst/>
          </a:prstGeom>
          <a:noFill/>
        </p:spPr>
      </p:pic>
    </p:spTree>
    <p:extLst>
      <p:ext uri="{BB962C8B-B14F-4D97-AF65-F5344CB8AC3E}">
        <p14:creationId xmlns:p14="http://schemas.microsoft.com/office/powerpoint/2010/main" val="1814869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FD7DD9-492F-46BE-A2D0-C62624D558BB}"/>
              </a:ext>
            </a:extLst>
          </p:cNvPr>
          <p:cNvSpPr>
            <a:spLocks noGrp="1"/>
          </p:cNvSpPr>
          <p:nvPr>
            <p:ph type="title"/>
          </p:nvPr>
        </p:nvSpPr>
        <p:spPr/>
        <p:txBody>
          <a:bodyPr>
            <a:normAutofit fontScale="90000"/>
          </a:bodyPr>
          <a:lstStyle/>
          <a:p>
            <a:r>
              <a:rPr lang="en-US" sz="3600" kern="1200" dirty="0">
                <a:solidFill>
                  <a:srgbClr val="FFFFFF"/>
                </a:solidFill>
                <a:latin typeface="+mj-lt"/>
                <a:ea typeface="+mj-ea"/>
                <a:cs typeface="+mj-cs"/>
              </a:rPr>
              <a:t>Continuous integration and continuous delivery</a:t>
            </a:r>
            <a:endParaRPr lang="en-US" dirty="0"/>
          </a:p>
        </p:txBody>
      </p:sp>
    </p:spTree>
    <p:extLst>
      <p:ext uri="{BB962C8B-B14F-4D97-AF65-F5344CB8AC3E}">
        <p14:creationId xmlns:p14="http://schemas.microsoft.com/office/powerpoint/2010/main" val="191401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F48DBE-E821-45DB-860E-D9F23B9F7169}"/>
              </a:ext>
            </a:extLst>
          </p:cNvPr>
          <p:cNvSpPr>
            <a:spLocks noGrp="1"/>
          </p:cNvSpPr>
          <p:nvPr>
            <p:ph type="title"/>
          </p:nvPr>
        </p:nvSpPr>
        <p:spPr/>
        <p:txBody>
          <a:bodyPr/>
          <a:lstStyle/>
          <a:p>
            <a:r>
              <a:rPr lang="en-US" dirty="0"/>
              <a:t>Definitions</a:t>
            </a:r>
          </a:p>
        </p:txBody>
      </p:sp>
      <p:graphicFrame>
        <p:nvGraphicFramePr>
          <p:cNvPr id="5" name="Content Placeholder 5" descr="an image showing CI and CD.">
            <a:extLst>
              <a:ext uri="{FF2B5EF4-FFF2-40B4-BE49-F238E27FC236}">
                <a16:creationId xmlns:a16="http://schemas.microsoft.com/office/drawing/2014/main" id="{FA447FFC-1B82-4780-BD48-937AD9AE33F0}"/>
              </a:ext>
            </a:extLst>
          </p:cNvPr>
          <p:cNvGraphicFramePr>
            <a:graphicFrameLocks noGrp="1"/>
          </p:cNvGraphicFramePr>
          <p:nvPr>
            <p:ph sz="quarter" idx="10"/>
            <p:extLst>
              <p:ext uri="{D42A27DB-BD31-4B8C-83A1-F6EECF244321}">
                <p14:modId xmlns:p14="http://schemas.microsoft.com/office/powerpoint/2010/main" val="132140827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73228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796F-F0EF-48CE-926D-9BA4C6AF5D56}"/>
              </a:ext>
            </a:extLst>
          </p:cNvPr>
          <p:cNvSpPr>
            <a:spLocks noGrp="1"/>
          </p:cNvSpPr>
          <p:nvPr>
            <p:ph type="title"/>
          </p:nvPr>
        </p:nvSpPr>
        <p:spPr/>
        <p:txBody>
          <a:bodyPr/>
          <a:lstStyle/>
          <a:p>
            <a:r>
              <a:rPr lang="en-US" dirty="0"/>
              <a:t>Impact of CI/CD on software delivery</a:t>
            </a:r>
          </a:p>
        </p:txBody>
      </p:sp>
      <p:grpSp>
        <p:nvGrpSpPr>
          <p:cNvPr id="8" name="Group 7" descr="An image of the book &quot;The science of devops Accelerate&quot; by Nicole Forsgren, PhD et al.">
            <a:extLst>
              <a:ext uri="{FF2B5EF4-FFF2-40B4-BE49-F238E27FC236}">
                <a16:creationId xmlns:a16="http://schemas.microsoft.com/office/drawing/2014/main" id="{2A04B478-4714-4000-B7DA-6D8CC2202910}"/>
              </a:ext>
            </a:extLst>
          </p:cNvPr>
          <p:cNvGrpSpPr/>
          <p:nvPr/>
        </p:nvGrpSpPr>
        <p:grpSpPr>
          <a:xfrm>
            <a:off x="189495" y="1593875"/>
            <a:ext cx="4553481" cy="4466398"/>
            <a:chOff x="189495" y="1593875"/>
            <a:chExt cx="4553481" cy="4466398"/>
          </a:xfrm>
        </p:grpSpPr>
        <p:pic>
          <p:nvPicPr>
            <p:cNvPr id="5" name="Picture 4">
              <a:extLst>
                <a:ext uri="{FF2B5EF4-FFF2-40B4-BE49-F238E27FC236}">
                  <a16:creationId xmlns:a16="http://schemas.microsoft.com/office/drawing/2014/main" id="{3734166C-0694-46A6-B8F9-D5A03C695D01}"/>
                </a:ext>
              </a:extLst>
            </p:cNvPr>
            <p:cNvPicPr>
              <a:picLocks noChangeAspect="1"/>
            </p:cNvPicPr>
            <p:nvPr/>
          </p:nvPicPr>
          <p:blipFill>
            <a:blip r:embed="rId2"/>
            <a:stretch>
              <a:fillRect/>
            </a:stretch>
          </p:blipFill>
          <p:spPr>
            <a:xfrm>
              <a:off x="1341784" y="1593875"/>
              <a:ext cx="2248904" cy="3390342"/>
            </a:xfrm>
            <a:prstGeom prst="rect">
              <a:avLst/>
            </a:prstGeom>
          </p:spPr>
        </p:pic>
        <p:sp>
          <p:nvSpPr>
            <p:cNvPr id="6" name="Rectangle 5">
              <a:extLst>
                <a:ext uri="{FF2B5EF4-FFF2-40B4-BE49-F238E27FC236}">
                  <a16:creationId xmlns:a16="http://schemas.microsoft.com/office/drawing/2014/main" id="{B2D8F934-1BAF-4127-BA48-3C1FEE8EE257}"/>
                </a:ext>
              </a:extLst>
            </p:cNvPr>
            <p:cNvSpPr/>
            <p:nvPr/>
          </p:nvSpPr>
          <p:spPr bwMode="auto">
            <a:xfrm>
              <a:off x="189495" y="5264126"/>
              <a:ext cx="4553481" cy="7961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4425" tIns="107540" rIns="134425" bIns="107540" numCol="1" spcCol="0" rtlCol="0" fromWordArt="0" anchor="ctr" anchorCtr="0" forceAA="0" compatLnSpc="1">
              <a:prstTxWarp prst="textNoShape">
                <a:avLst/>
              </a:prstTxWarp>
              <a:noAutofit/>
            </a:bodyPr>
            <a:lstStyle/>
            <a:p>
              <a:pPr algn="ctr" defTabSz="685345" fontAlgn="base">
                <a:lnSpc>
                  <a:spcPct val="90000"/>
                </a:lnSpc>
                <a:spcBef>
                  <a:spcPct val="0"/>
                </a:spcBef>
                <a:spcAft>
                  <a:spcPct val="0"/>
                </a:spcAft>
                <a:defRPr/>
              </a:pPr>
              <a:r>
                <a:rPr lang="en-US" sz="2353" i="1" kern="0">
                  <a:solidFill>
                    <a:prstClr val="black"/>
                  </a:solidFill>
                  <a:latin typeface="Calibri" panose="020F0502020204030204" pitchFamily="34" charset="0"/>
                  <a:ea typeface="Segoe UI" pitchFamily="34" charset="0"/>
                  <a:cs typeface="Calibri" panose="020F0502020204030204" pitchFamily="34" charset="0"/>
                </a:rPr>
                <a:t>Software Delivery</a:t>
              </a:r>
            </a:p>
            <a:p>
              <a:pPr algn="ctr" defTabSz="685345" fontAlgn="base">
                <a:lnSpc>
                  <a:spcPct val="90000"/>
                </a:lnSpc>
                <a:spcBef>
                  <a:spcPct val="0"/>
                </a:spcBef>
                <a:spcAft>
                  <a:spcPct val="0"/>
                </a:spcAft>
                <a:defRPr/>
              </a:pPr>
              <a:r>
                <a:rPr lang="en-US" sz="2353" i="1" kern="0">
                  <a:solidFill>
                    <a:prstClr val="black"/>
                  </a:solidFill>
                  <a:latin typeface="Calibri" panose="020F0502020204030204" pitchFamily="34" charset="0"/>
                  <a:ea typeface="Segoe UI" pitchFamily="34" charset="0"/>
                  <a:cs typeface="Calibri" panose="020F0502020204030204" pitchFamily="34" charset="0"/>
                </a:rPr>
                <a:t>Performance</a:t>
              </a:r>
            </a:p>
          </p:txBody>
        </p:sp>
      </p:grpSp>
      <p:graphicFrame>
        <p:nvGraphicFramePr>
          <p:cNvPr id="7" name="Table 6" descr="A table showing lower lead time for changes, lower MTTR and lower change failure rate amongst companies that do more frequent software deployments.">
            <a:extLst>
              <a:ext uri="{FF2B5EF4-FFF2-40B4-BE49-F238E27FC236}">
                <a16:creationId xmlns:a16="http://schemas.microsoft.com/office/drawing/2014/main" id="{88EC3BF6-EB42-4A03-80B9-788AA54F245B}"/>
              </a:ext>
            </a:extLst>
          </p:cNvPr>
          <p:cNvGraphicFramePr>
            <a:graphicFrameLocks noGrp="1"/>
          </p:cNvGraphicFramePr>
          <p:nvPr>
            <p:extLst>
              <p:ext uri="{D42A27DB-BD31-4B8C-83A1-F6EECF244321}">
                <p14:modId xmlns:p14="http://schemas.microsoft.com/office/powerpoint/2010/main" val="355327406"/>
              </p:ext>
            </p:extLst>
          </p:nvPr>
        </p:nvGraphicFramePr>
        <p:xfrm>
          <a:off x="5123646" y="1593875"/>
          <a:ext cx="6947052" cy="4156405"/>
        </p:xfrm>
        <a:graphic>
          <a:graphicData uri="http://schemas.openxmlformats.org/drawingml/2006/table">
            <a:tbl>
              <a:tblPr firstRow="1" bandRow="1">
                <a:tableStyleId>{5C22544A-7EE6-4342-B048-85BDC9FD1C3A}</a:tableStyleId>
              </a:tblPr>
              <a:tblGrid>
                <a:gridCol w="1736763">
                  <a:extLst>
                    <a:ext uri="{9D8B030D-6E8A-4147-A177-3AD203B41FA5}">
                      <a16:colId xmlns:a16="http://schemas.microsoft.com/office/drawing/2014/main" val="3657445792"/>
                    </a:ext>
                  </a:extLst>
                </a:gridCol>
                <a:gridCol w="1736763">
                  <a:extLst>
                    <a:ext uri="{9D8B030D-6E8A-4147-A177-3AD203B41FA5}">
                      <a16:colId xmlns:a16="http://schemas.microsoft.com/office/drawing/2014/main" val="891944112"/>
                    </a:ext>
                  </a:extLst>
                </a:gridCol>
                <a:gridCol w="1736763">
                  <a:extLst>
                    <a:ext uri="{9D8B030D-6E8A-4147-A177-3AD203B41FA5}">
                      <a16:colId xmlns:a16="http://schemas.microsoft.com/office/drawing/2014/main" val="3185549032"/>
                    </a:ext>
                  </a:extLst>
                </a:gridCol>
                <a:gridCol w="1736763">
                  <a:extLst>
                    <a:ext uri="{9D8B030D-6E8A-4147-A177-3AD203B41FA5}">
                      <a16:colId xmlns:a16="http://schemas.microsoft.com/office/drawing/2014/main" val="3091626867"/>
                    </a:ext>
                  </a:extLst>
                </a:gridCol>
              </a:tblGrid>
              <a:tr h="831281">
                <a:tc>
                  <a:txBody>
                    <a:bodyPr/>
                    <a:lstStyle/>
                    <a:p>
                      <a:r>
                        <a:rPr lang="en-US" sz="1800" dirty="0">
                          <a:solidFill>
                            <a:schemeClr val="bg1"/>
                          </a:solidFill>
                        </a:rPr>
                        <a:t>2021</a:t>
                      </a:r>
                    </a:p>
                  </a:txBody>
                  <a:tcPr marL="91427" marR="91427" marT="45713" marB="45713"/>
                </a:tc>
                <a:tc>
                  <a:txBody>
                    <a:bodyPr/>
                    <a:lstStyle/>
                    <a:p>
                      <a:r>
                        <a:rPr lang="en-US" sz="1800">
                          <a:solidFill>
                            <a:schemeClr val="bg1"/>
                          </a:solidFill>
                        </a:rPr>
                        <a:t>High Performers</a:t>
                      </a:r>
                    </a:p>
                  </a:txBody>
                  <a:tcPr marL="91427" marR="91427" marT="45713" marB="45713"/>
                </a:tc>
                <a:tc>
                  <a:txBody>
                    <a:bodyPr/>
                    <a:lstStyle/>
                    <a:p>
                      <a:r>
                        <a:rPr lang="en-US" sz="1800">
                          <a:solidFill>
                            <a:schemeClr val="bg1"/>
                          </a:solidFill>
                        </a:rPr>
                        <a:t>Medium Performers</a:t>
                      </a:r>
                    </a:p>
                  </a:txBody>
                  <a:tcPr marL="91427" marR="91427" marT="45713" marB="45713"/>
                </a:tc>
                <a:tc>
                  <a:txBody>
                    <a:bodyPr/>
                    <a:lstStyle/>
                    <a:p>
                      <a:r>
                        <a:rPr lang="en-US" sz="1800">
                          <a:solidFill>
                            <a:schemeClr val="bg1"/>
                          </a:solidFill>
                        </a:rPr>
                        <a:t>Low Performers</a:t>
                      </a:r>
                    </a:p>
                  </a:txBody>
                  <a:tcPr marL="91427" marR="91427" marT="45713" marB="45713"/>
                </a:tc>
                <a:extLst>
                  <a:ext uri="{0D108BD9-81ED-4DB2-BD59-A6C34878D82A}">
                    <a16:rowId xmlns:a16="http://schemas.microsoft.com/office/drawing/2014/main" val="1842452836"/>
                  </a:ext>
                </a:extLst>
              </a:tr>
              <a:tr h="831281">
                <a:tc>
                  <a:txBody>
                    <a:bodyPr/>
                    <a:lstStyle/>
                    <a:p>
                      <a:r>
                        <a:rPr lang="en-US" sz="1400" b="1" dirty="0">
                          <a:solidFill>
                            <a:schemeClr val="tx1"/>
                          </a:solidFill>
                        </a:rPr>
                        <a:t>Deployment Frequency</a:t>
                      </a:r>
                    </a:p>
                  </a:txBody>
                  <a:tcPr marL="91427" marR="91427" marT="45713" marB="45713"/>
                </a:tc>
                <a:tc>
                  <a:txBody>
                    <a:bodyPr/>
                    <a:lstStyle/>
                    <a:p>
                      <a:r>
                        <a:rPr lang="en-US" sz="1400">
                          <a:solidFill>
                            <a:schemeClr val="tx1"/>
                          </a:solidFill>
                        </a:rPr>
                        <a:t>Multiple per day</a:t>
                      </a:r>
                    </a:p>
                  </a:txBody>
                  <a:tcPr marL="91427" marR="91427" marT="45713" marB="45713"/>
                </a:tc>
                <a:tc>
                  <a:txBody>
                    <a:bodyPr/>
                    <a:lstStyle/>
                    <a:p>
                      <a:r>
                        <a:rPr lang="en-US" sz="1400">
                          <a:solidFill>
                            <a:schemeClr val="tx1"/>
                          </a:solidFill>
                        </a:rPr>
                        <a:t>1 week – 1 month</a:t>
                      </a:r>
                    </a:p>
                  </a:txBody>
                  <a:tcPr marL="91427" marR="91427" marT="45713" marB="45713"/>
                </a:tc>
                <a:tc>
                  <a:txBody>
                    <a:bodyPr/>
                    <a:lstStyle/>
                    <a:p>
                      <a:r>
                        <a:rPr lang="en-US" sz="1400" dirty="0">
                          <a:solidFill>
                            <a:schemeClr val="tx1"/>
                          </a:solidFill>
                        </a:rPr>
                        <a:t>1 week – 1 month</a:t>
                      </a:r>
                    </a:p>
                  </a:txBody>
                  <a:tcPr marL="91427" marR="91427" marT="45713" marB="45713"/>
                </a:tc>
                <a:extLst>
                  <a:ext uri="{0D108BD9-81ED-4DB2-BD59-A6C34878D82A}">
                    <a16:rowId xmlns:a16="http://schemas.microsoft.com/office/drawing/2014/main" val="2903436474"/>
                  </a:ext>
                </a:extLst>
              </a:tr>
              <a:tr h="831281">
                <a:tc>
                  <a:txBody>
                    <a:bodyPr/>
                    <a:lstStyle/>
                    <a:p>
                      <a:r>
                        <a:rPr lang="en-US" sz="1400" b="1" dirty="0">
                          <a:solidFill>
                            <a:schemeClr val="tx1"/>
                          </a:solidFill>
                        </a:rPr>
                        <a:t>Lead Time </a:t>
                      </a:r>
                    </a:p>
                    <a:p>
                      <a:r>
                        <a:rPr lang="en-US" sz="1400" b="1" dirty="0">
                          <a:solidFill>
                            <a:schemeClr val="tx1"/>
                          </a:solidFill>
                        </a:rPr>
                        <a:t>For Changes</a:t>
                      </a:r>
                    </a:p>
                  </a:txBody>
                  <a:tcPr marL="91427" marR="91427" marT="45713" marB="45713"/>
                </a:tc>
                <a:tc>
                  <a:txBody>
                    <a:bodyPr/>
                    <a:lstStyle/>
                    <a:p>
                      <a:r>
                        <a:rPr lang="en-US" sz="1400">
                          <a:solidFill>
                            <a:schemeClr val="tx1"/>
                          </a:solidFill>
                        </a:rPr>
                        <a:t>&lt;1 hour</a:t>
                      </a:r>
                    </a:p>
                  </a:txBody>
                  <a:tcPr marL="91427" marR="91427" marT="45713" marB="45713"/>
                </a:tc>
                <a:tc>
                  <a:txBody>
                    <a:bodyPr/>
                    <a:lstStyle/>
                    <a:p>
                      <a:r>
                        <a:rPr lang="en-US" sz="1400">
                          <a:solidFill>
                            <a:schemeClr val="tx1"/>
                          </a:solidFill>
                        </a:rPr>
                        <a:t>1 week – 1 month</a:t>
                      </a:r>
                    </a:p>
                  </a:txBody>
                  <a:tcPr marL="91427" marR="91427" marT="45713" marB="45713"/>
                </a:tc>
                <a:tc>
                  <a:txBody>
                    <a:bodyPr/>
                    <a:lstStyle/>
                    <a:p>
                      <a:r>
                        <a:rPr lang="en-US" sz="1400" dirty="0">
                          <a:solidFill>
                            <a:schemeClr val="tx1"/>
                          </a:solidFill>
                        </a:rPr>
                        <a:t>1 week – 1 month</a:t>
                      </a:r>
                    </a:p>
                  </a:txBody>
                  <a:tcPr marL="91427" marR="91427" marT="45713" marB="45713"/>
                </a:tc>
                <a:extLst>
                  <a:ext uri="{0D108BD9-81ED-4DB2-BD59-A6C34878D82A}">
                    <a16:rowId xmlns:a16="http://schemas.microsoft.com/office/drawing/2014/main" val="2393918330"/>
                  </a:ext>
                </a:extLst>
              </a:tr>
              <a:tr h="831281">
                <a:tc>
                  <a:txBody>
                    <a:bodyPr/>
                    <a:lstStyle/>
                    <a:p>
                      <a:r>
                        <a:rPr lang="en-US" sz="1400" b="1">
                          <a:solidFill>
                            <a:schemeClr val="tx1"/>
                          </a:solidFill>
                        </a:rPr>
                        <a:t>MTTR</a:t>
                      </a:r>
                    </a:p>
                  </a:txBody>
                  <a:tcPr marL="91427" marR="91427" marT="45713" marB="45713"/>
                </a:tc>
                <a:tc>
                  <a:txBody>
                    <a:bodyPr/>
                    <a:lstStyle/>
                    <a:p>
                      <a:r>
                        <a:rPr lang="en-US" sz="1400" dirty="0">
                          <a:solidFill>
                            <a:schemeClr val="tx1"/>
                          </a:solidFill>
                        </a:rPr>
                        <a:t>&lt;1 hour</a:t>
                      </a:r>
                    </a:p>
                  </a:txBody>
                  <a:tcPr marL="91427" marR="91427" marT="45713" marB="45713"/>
                </a:tc>
                <a:tc>
                  <a:txBody>
                    <a:bodyPr/>
                    <a:lstStyle/>
                    <a:p>
                      <a:r>
                        <a:rPr lang="en-US" sz="1400">
                          <a:solidFill>
                            <a:schemeClr val="tx1"/>
                          </a:solidFill>
                        </a:rPr>
                        <a:t>&lt;1 day</a:t>
                      </a:r>
                    </a:p>
                  </a:txBody>
                  <a:tcPr marL="91427" marR="91427" marT="45713" marB="45713"/>
                </a:tc>
                <a:tc>
                  <a:txBody>
                    <a:bodyPr/>
                    <a:lstStyle/>
                    <a:p>
                      <a:r>
                        <a:rPr lang="en-US" sz="1400" dirty="0">
                          <a:solidFill>
                            <a:schemeClr val="tx1"/>
                          </a:solidFill>
                        </a:rPr>
                        <a:t>1 day – 1 week</a:t>
                      </a:r>
                    </a:p>
                  </a:txBody>
                  <a:tcPr marL="91427" marR="91427" marT="45713" marB="45713"/>
                </a:tc>
                <a:extLst>
                  <a:ext uri="{0D108BD9-81ED-4DB2-BD59-A6C34878D82A}">
                    <a16:rowId xmlns:a16="http://schemas.microsoft.com/office/drawing/2014/main" val="3774337622"/>
                  </a:ext>
                </a:extLst>
              </a:tr>
              <a:tr h="831281">
                <a:tc>
                  <a:txBody>
                    <a:bodyPr/>
                    <a:lstStyle/>
                    <a:p>
                      <a:r>
                        <a:rPr lang="en-US" sz="1400" b="1" dirty="0">
                          <a:solidFill>
                            <a:schemeClr val="tx1"/>
                          </a:solidFill>
                        </a:rPr>
                        <a:t>Change</a:t>
                      </a:r>
                    </a:p>
                    <a:p>
                      <a:r>
                        <a:rPr lang="en-US" sz="1400" b="1" dirty="0">
                          <a:solidFill>
                            <a:schemeClr val="tx1"/>
                          </a:solidFill>
                        </a:rPr>
                        <a:t>Failure Rate</a:t>
                      </a:r>
                    </a:p>
                  </a:txBody>
                  <a:tcPr marL="91427" marR="91427" marT="45713" marB="45713"/>
                </a:tc>
                <a:tc>
                  <a:txBody>
                    <a:bodyPr/>
                    <a:lstStyle/>
                    <a:p>
                      <a:r>
                        <a:rPr lang="en-US" sz="1400" dirty="0">
                          <a:solidFill>
                            <a:schemeClr val="tx1"/>
                          </a:solidFill>
                        </a:rPr>
                        <a:t>0-15%</a:t>
                      </a:r>
                    </a:p>
                  </a:txBody>
                  <a:tcPr marL="91427" marR="91427" marT="45713" marB="45713"/>
                </a:tc>
                <a:tc>
                  <a:txBody>
                    <a:bodyPr/>
                    <a:lstStyle/>
                    <a:p>
                      <a:r>
                        <a:rPr lang="en-US" sz="1400">
                          <a:solidFill>
                            <a:schemeClr val="tx1"/>
                          </a:solidFill>
                        </a:rPr>
                        <a:t>0-15%</a:t>
                      </a:r>
                    </a:p>
                  </a:txBody>
                  <a:tcPr marL="91427" marR="91427" marT="45713" marB="45713"/>
                </a:tc>
                <a:tc>
                  <a:txBody>
                    <a:bodyPr/>
                    <a:lstStyle/>
                    <a:p>
                      <a:r>
                        <a:rPr lang="en-US" sz="1400" dirty="0">
                          <a:solidFill>
                            <a:schemeClr val="tx1"/>
                          </a:solidFill>
                        </a:rPr>
                        <a:t>31-45%</a:t>
                      </a:r>
                    </a:p>
                  </a:txBody>
                  <a:tcPr marL="91427" marR="91427" marT="45713" marB="45713"/>
                </a:tc>
                <a:extLst>
                  <a:ext uri="{0D108BD9-81ED-4DB2-BD59-A6C34878D82A}">
                    <a16:rowId xmlns:a16="http://schemas.microsoft.com/office/drawing/2014/main" val="1539627605"/>
                  </a:ext>
                </a:extLst>
              </a:tr>
            </a:tbl>
          </a:graphicData>
        </a:graphic>
      </p:graphicFrame>
    </p:spTree>
    <p:extLst>
      <p:ext uri="{BB962C8B-B14F-4D97-AF65-F5344CB8AC3E}">
        <p14:creationId xmlns:p14="http://schemas.microsoft.com/office/powerpoint/2010/main" val="4136518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846F-B346-45D6-B456-A8AF37C4E81C}"/>
              </a:ext>
            </a:extLst>
          </p:cNvPr>
          <p:cNvSpPr>
            <a:spLocks noGrp="1"/>
          </p:cNvSpPr>
          <p:nvPr>
            <p:ph type="title"/>
          </p:nvPr>
        </p:nvSpPr>
        <p:spPr/>
        <p:txBody>
          <a:bodyPr/>
          <a:lstStyle/>
          <a:p>
            <a:r>
              <a:rPr lang="en-US" dirty="0"/>
              <a:t>End-to-end container CI/CD pipeline</a:t>
            </a:r>
          </a:p>
        </p:txBody>
      </p:sp>
      <p:grpSp>
        <p:nvGrpSpPr>
          <p:cNvPr id="184" name="Group 183" descr="A picture showing the end-to-end development pipeline with containers:&#10;1. innerloop showing local development&#10;2. pushing code to source control&#10;3. build/CI, integrate and test&#10;4. CD, deploy&#10;5. Run, manage in production environments&#10;6. Monitoring">
            <a:extLst>
              <a:ext uri="{FF2B5EF4-FFF2-40B4-BE49-F238E27FC236}">
                <a16:creationId xmlns:a16="http://schemas.microsoft.com/office/drawing/2014/main" id="{98AA1EF7-3A0C-4263-8B49-81E413160BC0}"/>
              </a:ext>
            </a:extLst>
          </p:cNvPr>
          <p:cNvGrpSpPr/>
          <p:nvPr/>
        </p:nvGrpSpPr>
        <p:grpSpPr>
          <a:xfrm>
            <a:off x="1635620" y="1616635"/>
            <a:ext cx="9506021" cy="5074420"/>
            <a:chOff x="1635620" y="1616635"/>
            <a:chExt cx="9506021" cy="5074420"/>
          </a:xfrm>
        </p:grpSpPr>
        <p:sp>
          <p:nvSpPr>
            <p:cNvPr id="94" name="Right Arrow 5">
              <a:extLst>
                <a:ext uri="{FF2B5EF4-FFF2-40B4-BE49-F238E27FC236}">
                  <a16:creationId xmlns:a16="http://schemas.microsoft.com/office/drawing/2014/main" id="{70968E98-F490-4338-A970-F557259858F2}"/>
                </a:ext>
              </a:extLst>
            </p:cNvPr>
            <p:cNvSpPr/>
            <p:nvPr/>
          </p:nvSpPr>
          <p:spPr>
            <a:xfrm>
              <a:off x="2207241" y="1907017"/>
              <a:ext cx="2621507"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pic>
          <p:nvPicPr>
            <p:cNvPr id="95" name="Picture 94">
              <a:extLst>
                <a:ext uri="{FF2B5EF4-FFF2-40B4-BE49-F238E27FC236}">
                  <a16:creationId xmlns:a16="http://schemas.microsoft.com/office/drawing/2014/main" id="{A6EF17F0-1DDB-44F6-83EC-469B2BC043E5}"/>
                </a:ext>
              </a:extLst>
            </p:cNvPr>
            <p:cNvPicPr>
              <a:picLocks noChangeAspect="1"/>
            </p:cNvPicPr>
            <p:nvPr/>
          </p:nvPicPr>
          <p:blipFill>
            <a:blip r:embed="rId2">
              <a:duotone>
                <a:prstClr val="black"/>
                <a:srgbClr val="0078D7">
                  <a:tint val="45000"/>
                  <a:satMod val="400000"/>
                </a:srgbClr>
              </a:duotone>
            </a:blip>
            <a:stretch>
              <a:fillRect/>
            </a:stretch>
          </p:blipFill>
          <p:spPr>
            <a:xfrm>
              <a:off x="2795692" y="2022272"/>
              <a:ext cx="587847" cy="613039"/>
            </a:xfrm>
            <a:prstGeom prst="rect">
              <a:avLst/>
            </a:prstGeom>
          </p:spPr>
        </p:pic>
        <p:cxnSp>
          <p:nvCxnSpPr>
            <p:cNvPr id="96" name="Straight Arrow Connector 95">
              <a:extLst>
                <a:ext uri="{FF2B5EF4-FFF2-40B4-BE49-F238E27FC236}">
                  <a16:creationId xmlns:a16="http://schemas.microsoft.com/office/drawing/2014/main" id="{34785AAA-BE31-4802-8BC3-113F03426B2C}"/>
                </a:ext>
              </a:extLst>
            </p:cNvPr>
            <p:cNvCxnSpPr>
              <a:cxnSpLocks/>
            </p:cNvCxnSpPr>
            <p:nvPr/>
          </p:nvCxnSpPr>
          <p:spPr>
            <a:xfrm>
              <a:off x="5464863" y="3018972"/>
              <a:ext cx="771308" cy="656524"/>
            </a:xfrm>
            <a:prstGeom prst="straightConnector1">
              <a:avLst/>
            </a:prstGeom>
            <a:noFill/>
            <a:ln w="76200" cap="flat" cmpd="sng" algn="ctr">
              <a:solidFill>
                <a:srgbClr val="4DA1C3"/>
              </a:solidFill>
              <a:prstDash val="solid"/>
              <a:headEnd type="triangle" w="med" len="lg"/>
              <a:tailEnd type="triangle" w="med" len="lg"/>
            </a:ln>
            <a:effectLst/>
          </p:spPr>
        </p:cxnSp>
        <p:grpSp>
          <p:nvGrpSpPr>
            <p:cNvPr id="97" name="Group 96">
              <a:extLst>
                <a:ext uri="{FF2B5EF4-FFF2-40B4-BE49-F238E27FC236}">
                  <a16:creationId xmlns:a16="http://schemas.microsoft.com/office/drawing/2014/main" id="{F269EBC1-1B16-43A5-A54B-87981FB4658D}"/>
                </a:ext>
              </a:extLst>
            </p:cNvPr>
            <p:cNvGrpSpPr/>
            <p:nvPr/>
          </p:nvGrpSpPr>
          <p:grpSpPr>
            <a:xfrm>
              <a:off x="4950122" y="2752108"/>
              <a:ext cx="521721" cy="305129"/>
              <a:chOff x="4227749" y="3121751"/>
              <a:chExt cx="532409" cy="311380"/>
            </a:xfrm>
          </p:grpSpPr>
          <p:grpSp>
            <p:nvGrpSpPr>
              <p:cNvPr id="98" name="Group 97">
                <a:extLst>
                  <a:ext uri="{FF2B5EF4-FFF2-40B4-BE49-F238E27FC236}">
                    <a16:creationId xmlns:a16="http://schemas.microsoft.com/office/drawing/2014/main" id="{D8F7DFC1-D8F8-4FD6-A824-A18C0F25FC2F}"/>
                  </a:ext>
                </a:extLst>
              </p:cNvPr>
              <p:cNvGrpSpPr>
                <a:grpSpLocks noChangeAspect="1"/>
              </p:cNvGrpSpPr>
              <p:nvPr/>
            </p:nvGrpSpPr>
            <p:grpSpPr>
              <a:xfrm>
                <a:off x="4227749" y="3180454"/>
                <a:ext cx="450741" cy="252677"/>
                <a:chOff x="3523102" y="1791568"/>
                <a:chExt cx="6746733" cy="3782104"/>
              </a:xfrm>
              <a:solidFill>
                <a:srgbClr val="002060"/>
              </a:solidFill>
            </p:grpSpPr>
            <p:sp>
              <p:nvSpPr>
                <p:cNvPr id="100" name="Rectangle 99">
                  <a:extLst>
                    <a:ext uri="{FF2B5EF4-FFF2-40B4-BE49-F238E27FC236}">
                      <a16:creationId xmlns:a16="http://schemas.microsoft.com/office/drawing/2014/main" id="{6F9AB04D-30A4-4432-BB9F-18863D8E81C6}"/>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algn="ctr" defTabSz="1194557">
                    <a:lnSpc>
                      <a:spcPct val="90000"/>
                    </a:lnSpc>
                    <a:defRPr/>
                  </a:pPr>
                  <a:endParaRPr lang="en-US" sz="1728" kern="0">
                    <a:solidFill>
                      <a:srgbClr val="FFFFFF"/>
                    </a:solidFill>
                    <a:latin typeface="Calibri" panose="020F0502020204030204"/>
                  </a:endParaRPr>
                </a:p>
              </p:txBody>
            </p:sp>
            <p:sp>
              <p:nvSpPr>
                <p:cNvPr id="101" name="Freeform 73">
                  <a:extLst>
                    <a:ext uri="{FF2B5EF4-FFF2-40B4-BE49-F238E27FC236}">
                      <a16:creationId xmlns:a16="http://schemas.microsoft.com/office/drawing/2014/main" id="{A9B20432-D144-4193-8869-E3F6283F3D9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194557">
                    <a:lnSpc>
                      <a:spcPct val="90000"/>
                    </a:lnSpc>
                    <a:defRPr/>
                  </a:pPr>
                  <a:endParaRPr lang="en-US" sz="1728" kern="0">
                    <a:solidFill>
                      <a:srgbClr val="FFFFFF"/>
                    </a:solidFill>
                    <a:latin typeface="Calibri" panose="020F0502020204030204"/>
                  </a:endParaRPr>
                </a:p>
              </p:txBody>
            </p:sp>
            <p:sp>
              <p:nvSpPr>
                <p:cNvPr id="102" name="Freeform 74">
                  <a:extLst>
                    <a:ext uri="{FF2B5EF4-FFF2-40B4-BE49-F238E27FC236}">
                      <a16:creationId xmlns:a16="http://schemas.microsoft.com/office/drawing/2014/main" id="{DD7864A9-9A98-4E0A-BDB8-B0A76E6A184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194557">
                    <a:lnSpc>
                      <a:spcPct val="90000"/>
                    </a:lnSpc>
                    <a:defRPr/>
                  </a:pPr>
                  <a:endParaRPr lang="en-US" sz="1728" kern="0">
                    <a:solidFill>
                      <a:srgbClr val="FFFFFF"/>
                    </a:solidFill>
                    <a:latin typeface="Calibri" panose="020F0502020204030204"/>
                  </a:endParaRPr>
                </a:p>
              </p:txBody>
            </p:sp>
          </p:grpSp>
          <p:pic>
            <p:nvPicPr>
              <p:cNvPr id="99" name="Picture 98">
                <a:extLst>
                  <a:ext uri="{FF2B5EF4-FFF2-40B4-BE49-F238E27FC236}">
                    <a16:creationId xmlns:a16="http://schemas.microsoft.com/office/drawing/2014/main" id="{03A560EE-1762-45C6-8EF9-CF9F712F186A}"/>
                  </a:ext>
                </a:extLst>
              </p:cNvPr>
              <p:cNvPicPr>
                <a:picLocks noChangeAspect="1"/>
              </p:cNvPicPr>
              <p:nvPr/>
            </p:nvPicPr>
            <p:blipFill>
              <a:blip r:embed="rId3"/>
              <a:stretch>
                <a:fillRect/>
              </a:stretch>
            </p:blipFill>
            <p:spPr>
              <a:xfrm>
                <a:off x="4271287" y="3121751"/>
                <a:ext cx="488871" cy="273622"/>
              </a:xfrm>
              <a:prstGeom prst="rect">
                <a:avLst/>
              </a:prstGeom>
            </p:spPr>
          </p:pic>
        </p:grpSp>
        <p:sp>
          <p:nvSpPr>
            <p:cNvPr id="103" name="Right Arrow 5">
              <a:extLst>
                <a:ext uri="{FF2B5EF4-FFF2-40B4-BE49-F238E27FC236}">
                  <a16:creationId xmlns:a16="http://schemas.microsoft.com/office/drawing/2014/main" id="{9AC02A00-6F7C-40FA-9B4C-7BECFB3FD203}"/>
                </a:ext>
              </a:extLst>
            </p:cNvPr>
            <p:cNvSpPr/>
            <p:nvPr/>
          </p:nvSpPr>
          <p:spPr>
            <a:xfrm>
              <a:off x="4309893" y="1907017"/>
              <a:ext cx="2621507"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grpSp>
          <p:nvGrpSpPr>
            <p:cNvPr id="104" name="Group 103">
              <a:extLst>
                <a:ext uri="{FF2B5EF4-FFF2-40B4-BE49-F238E27FC236}">
                  <a16:creationId xmlns:a16="http://schemas.microsoft.com/office/drawing/2014/main" id="{7FDF2D9B-28CC-451B-A39D-04BCF9724F3F}"/>
                </a:ext>
              </a:extLst>
            </p:cNvPr>
            <p:cNvGrpSpPr/>
            <p:nvPr/>
          </p:nvGrpSpPr>
          <p:grpSpPr>
            <a:xfrm>
              <a:off x="4063490" y="1650285"/>
              <a:ext cx="1453913" cy="1458120"/>
              <a:chOff x="2777875" y="1451550"/>
              <a:chExt cx="1483698" cy="1487994"/>
            </a:xfrm>
          </p:grpSpPr>
          <p:sp>
            <p:nvSpPr>
              <p:cNvPr id="105" name="Rounded Rectangle 12">
                <a:extLst>
                  <a:ext uri="{FF2B5EF4-FFF2-40B4-BE49-F238E27FC236}">
                    <a16:creationId xmlns:a16="http://schemas.microsoft.com/office/drawing/2014/main" id="{E2E57F99-B894-41D9-BC6C-DD3B382D41AA}"/>
                  </a:ext>
                </a:extLst>
              </p:cNvPr>
              <p:cNvSpPr/>
              <p:nvPr/>
            </p:nvSpPr>
            <p:spPr>
              <a:xfrm>
                <a:off x="2777875"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06" name="TextBox 105">
                <a:extLst>
                  <a:ext uri="{FF2B5EF4-FFF2-40B4-BE49-F238E27FC236}">
                    <a16:creationId xmlns:a16="http://schemas.microsoft.com/office/drawing/2014/main" id="{FC5D13CB-C94B-4797-B351-7CF00AF2F605}"/>
                  </a:ext>
                </a:extLst>
              </p:cNvPr>
              <p:cNvSpPr txBox="1"/>
              <p:nvPr/>
            </p:nvSpPr>
            <p:spPr>
              <a:xfrm>
                <a:off x="2825969" y="1794022"/>
                <a:ext cx="1387510" cy="899200"/>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Build/CI,</a:t>
                </a:r>
              </a:p>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Integrate,</a:t>
                </a:r>
              </a:p>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Test</a:t>
                </a:r>
              </a:p>
            </p:txBody>
          </p:sp>
          <p:sp>
            <p:nvSpPr>
              <p:cNvPr id="107" name="TextBox 106">
                <a:extLst>
                  <a:ext uri="{FF2B5EF4-FFF2-40B4-BE49-F238E27FC236}">
                    <a16:creationId xmlns:a16="http://schemas.microsoft.com/office/drawing/2014/main" id="{845E2CB5-6BC2-4397-9BE8-972CE0FCD2AC}"/>
                  </a:ext>
                </a:extLst>
              </p:cNvPr>
              <p:cNvSpPr txBox="1"/>
              <p:nvPr/>
            </p:nvSpPr>
            <p:spPr>
              <a:xfrm>
                <a:off x="3081795" y="1451550"/>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3.</a:t>
                </a:r>
              </a:p>
            </p:txBody>
          </p:sp>
        </p:grpSp>
        <p:sp>
          <p:nvSpPr>
            <p:cNvPr id="108" name="Right Arrow 5">
              <a:extLst>
                <a:ext uri="{FF2B5EF4-FFF2-40B4-BE49-F238E27FC236}">
                  <a16:creationId xmlns:a16="http://schemas.microsoft.com/office/drawing/2014/main" id="{0FB9F341-1C92-436E-93D8-CBACD8D9C146}"/>
                </a:ext>
              </a:extLst>
            </p:cNvPr>
            <p:cNvSpPr/>
            <p:nvPr/>
          </p:nvSpPr>
          <p:spPr>
            <a:xfrm rot="16200000">
              <a:off x="1711697" y="3520919"/>
              <a:ext cx="1875665"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pic>
          <p:nvPicPr>
            <p:cNvPr id="109" name="Picture 108">
              <a:extLst>
                <a:ext uri="{FF2B5EF4-FFF2-40B4-BE49-F238E27FC236}">
                  <a16:creationId xmlns:a16="http://schemas.microsoft.com/office/drawing/2014/main" id="{5D67538C-DCE6-4ED6-85D2-CFB7E288DE8C}"/>
                </a:ext>
              </a:extLst>
            </p:cNvPr>
            <p:cNvPicPr>
              <a:picLocks noChangeAspect="1"/>
            </p:cNvPicPr>
            <p:nvPr/>
          </p:nvPicPr>
          <p:blipFill>
            <a:blip r:embed="rId2">
              <a:duotone>
                <a:prstClr val="black"/>
                <a:srgbClr val="0078D7">
                  <a:tint val="45000"/>
                  <a:satMod val="400000"/>
                </a:srgbClr>
              </a:duotone>
            </a:blip>
            <a:stretch>
              <a:fillRect/>
            </a:stretch>
          </p:blipFill>
          <p:spPr>
            <a:xfrm>
              <a:off x="2399918" y="4936395"/>
              <a:ext cx="587847" cy="613039"/>
            </a:xfrm>
            <a:prstGeom prst="rect">
              <a:avLst/>
            </a:prstGeom>
          </p:spPr>
        </p:pic>
        <p:grpSp>
          <p:nvGrpSpPr>
            <p:cNvPr id="110" name="Group 109">
              <a:extLst>
                <a:ext uri="{FF2B5EF4-FFF2-40B4-BE49-F238E27FC236}">
                  <a16:creationId xmlns:a16="http://schemas.microsoft.com/office/drawing/2014/main" id="{53086B5C-C6B1-46A7-B63C-76692003F9A6}"/>
                </a:ext>
              </a:extLst>
            </p:cNvPr>
            <p:cNvGrpSpPr/>
            <p:nvPr/>
          </p:nvGrpSpPr>
          <p:grpSpPr>
            <a:xfrm>
              <a:off x="1635620" y="4912813"/>
              <a:ext cx="2522127" cy="1750883"/>
              <a:chOff x="300269" y="4780912"/>
              <a:chExt cx="2573794" cy="1786754"/>
            </a:xfrm>
          </p:grpSpPr>
          <p:sp>
            <p:nvSpPr>
              <p:cNvPr id="111" name="Rounded Rectangle 11">
                <a:extLst>
                  <a:ext uri="{FF2B5EF4-FFF2-40B4-BE49-F238E27FC236}">
                    <a16:creationId xmlns:a16="http://schemas.microsoft.com/office/drawing/2014/main" id="{D3239220-7B4E-4398-ADA1-B02DD0822846}"/>
                  </a:ext>
                </a:extLst>
              </p:cNvPr>
              <p:cNvSpPr/>
              <p:nvPr/>
            </p:nvSpPr>
            <p:spPr>
              <a:xfrm>
                <a:off x="300269" y="4780912"/>
                <a:ext cx="2573794" cy="178675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grpSp>
            <p:nvGrpSpPr>
              <p:cNvPr id="112" name="Group 111">
                <a:extLst>
                  <a:ext uri="{FF2B5EF4-FFF2-40B4-BE49-F238E27FC236}">
                    <a16:creationId xmlns:a16="http://schemas.microsoft.com/office/drawing/2014/main" id="{98743FB8-500A-4881-A837-8C46833FDE45}"/>
                  </a:ext>
                </a:extLst>
              </p:cNvPr>
              <p:cNvGrpSpPr/>
              <p:nvPr/>
            </p:nvGrpSpPr>
            <p:grpSpPr>
              <a:xfrm>
                <a:off x="1756065" y="5902498"/>
                <a:ext cx="658373" cy="378242"/>
                <a:chOff x="2195243" y="5902498"/>
                <a:chExt cx="658373" cy="378242"/>
              </a:xfrm>
            </p:grpSpPr>
            <p:sp>
              <p:nvSpPr>
                <p:cNvPr id="123" name="Rectangle 30">
                  <a:extLst>
                    <a:ext uri="{FF2B5EF4-FFF2-40B4-BE49-F238E27FC236}">
                      <a16:creationId xmlns:a16="http://schemas.microsoft.com/office/drawing/2014/main" id="{FF15B50A-425C-486E-9A5B-BAD0CB84CA8E}"/>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4" name="Oval 31">
                  <a:extLst>
                    <a:ext uri="{FF2B5EF4-FFF2-40B4-BE49-F238E27FC236}">
                      <a16:creationId xmlns:a16="http://schemas.microsoft.com/office/drawing/2014/main" id="{970D1C9F-2966-4BC7-A6B7-24B264D9AE5C}"/>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5" name="Rectangle 32">
                  <a:extLst>
                    <a:ext uri="{FF2B5EF4-FFF2-40B4-BE49-F238E27FC236}">
                      <a16:creationId xmlns:a16="http://schemas.microsoft.com/office/drawing/2014/main" id="{5D30F72E-B2A7-4AAB-9D9D-7E3497CE72B8}"/>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6" name="Freeform 33">
                  <a:extLst>
                    <a:ext uri="{FF2B5EF4-FFF2-40B4-BE49-F238E27FC236}">
                      <a16:creationId xmlns:a16="http://schemas.microsoft.com/office/drawing/2014/main" id="{FE06C535-3228-4D6F-831B-F859F869718F}"/>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7" name="Freeform 38">
                  <a:extLst>
                    <a:ext uri="{FF2B5EF4-FFF2-40B4-BE49-F238E27FC236}">
                      <a16:creationId xmlns:a16="http://schemas.microsoft.com/office/drawing/2014/main" id="{E59A3181-8FD7-4A5A-AB9C-993CD2868D65}"/>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8" name="Freeform 39">
                  <a:extLst>
                    <a:ext uri="{FF2B5EF4-FFF2-40B4-BE49-F238E27FC236}">
                      <a16:creationId xmlns:a16="http://schemas.microsoft.com/office/drawing/2014/main" id="{4DF2951E-59C8-41D7-89C4-46B0D5F0EE62}"/>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grpSp>
          <p:grpSp>
            <p:nvGrpSpPr>
              <p:cNvPr id="113" name="Group 112">
                <a:extLst>
                  <a:ext uri="{FF2B5EF4-FFF2-40B4-BE49-F238E27FC236}">
                    <a16:creationId xmlns:a16="http://schemas.microsoft.com/office/drawing/2014/main" id="{2D82EB54-1ADF-42E9-B4BA-9CBA712ADDFE}"/>
                  </a:ext>
                </a:extLst>
              </p:cNvPr>
              <p:cNvGrpSpPr/>
              <p:nvPr/>
            </p:nvGrpSpPr>
            <p:grpSpPr>
              <a:xfrm>
                <a:off x="606413" y="5902498"/>
                <a:ext cx="658373" cy="378242"/>
                <a:chOff x="1392286" y="5902498"/>
                <a:chExt cx="658373" cy="378242"/>
              </a:xfrm>
            </p:grpSpPr>
            <p:sp>
              <p:nvSpPr>
                <p:cNvPr id="115" name="Rectangle 34">
                  <a:extLst>
                    <a:ext uri="{FF2B5EF4-FFF2-40B4-BE49-F238E27FC236}">
                      <a16:creationId xmlns:a16="http://schemas.microsoft.com/office/drawing/2014/main" id="{E3C8CC16-742F-4D34-B8DC-739CF1AC841B}"/>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6" name="Oval 35">
                  <a:extLst>
                    <a:ext uri="{FF2B5EF4-FFF2-40B4-BE49-F238E27FC236}">
                      <a16:creationId xmlns:a16="http://schemas.microsoft.com/office/drawing/2014/main" id="{9F7D6B5B-4104-4E65-B589-2F2EB9C33AFE}"/>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7" name="Rectangle 36">
                  <a:extLst>
                    <a:ext uri="{FF2B5EF4-FFF2-40B4-BE49-F238E27FC236}">
                      <a16:creationId xmlns:a16="http://schemas.microsoft.com/office/drawing/2014/main" id="{E6774E77-4B41-48CF-8A0D-D1914BD25350}"/>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8" name="Freeform 37">
                  <a:extLst>
                    <a:ext uri="{FF2B5EF4-FFF2-40B4-BE49-F238E27FC236}">
                      <a16:creationId xmlns:a16="http://schemas.microsoft.com/office/drawing/2014/main" id="{86FB727D-5054-4AEF-A701-286259FF0F11}"/>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9" name="Freeform 40">
                  <a:extLst>
                    <a:ext uri="{FF2B5EF4-FFF2-40B4-BE49-F238E27FC236}">
                      <a16:creationId xmlns:a16="http://schemas.microsoft.com/office/drawing/2014/main" id="{EB270992-AA66-4EAC-B3BC-373697F9CA10}"/>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0" name="Freeform 41">
                  <a:extLst>
                    <a:ext uri="{FF2B5EF4-FFF2-40B4-BE49-F238E27FC236}">
                      <a16:creationId xmlns:a16="http://schemas.microsoft.com/office/drawing/2014/main" id="{2CB6E080-A44F-4225-A9BD-E64F4761AD8A}"/>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1" name="Freeform 42">
                  <a:extLst>
                    <a:ext uri="{FF2B5EF4-FFF2-40B4-BE49-F238E27FC236}">
                      <a16:creationId xmlns:a16="http://schemas.microsoft.com/office/drawing/2014/main" id="{C4C406A9-6C2B-43AD-87D6-F218925DBE74}"/>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2" name="Freeform 43">
                  <a:extLst>
                    <a:ext uri="{FF2B5EF4-FFF2-40B4-BE49-F238E27FC236}">
                      <a16:creationId xmlns:a16="http://schemas.microsoft.com/office/drawing/2014/main" id="{8BEADCC6-CCB8-4EF3-9203-BE06A7031D24}"/>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grpSp>
          <p:sp>
            <p:nvSpPr>
              <p:cNvPr id="114" name="TextBox 113">
                <a:extLst>
                  <a:ext uri="{FF2B5EF4-FFF2-40B4-BE49-F238E27FC236}">
                    <a16:creationId xmlns:a16="http://schemas.microsoft.com/office/drawing/2014/main" id="{1AA366D7-8967-41E4-B083-000E22166237}"/>
                  </a:ext>
                </a:extLst>
              </p:cNvPr>
              <p:cNvSpPr txBox="1"/>
              <p:nvPr/>
            </p:nvSpPr>
            <p:spPr>
              <a:xfrm>
                <a:off x="392889" y="4975020"/>
                <a:ext cx="726628"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1.</a:t>
                </a:r>
              </a:p>
            </p:txBody>
          </p:sp>
        </p:grpSp>
        <p:sp>
          <p:nvSpPr>
            <p:cNvPr id="129" name="Right Arrow 5">
              <a:extLst>
                <a:ext uri="{FF2B5EF4-FFF2-40B4-BE49-F238E27FC236}">
                  <a16:creationId xmlns:a16="http://schemas.microsoft.com/office/drawing/2014/main" id="{FA07C169-6617-4933-98BE-E35BA953217F}"/>
                </a:ext>
              </a:extLst>
            </p:cNvPr>
            <p:cNvSpPr/>
            <p:nvPr/>
          </p:nvSpPr>
          <p:spPr>
            <a:xfrm>
              <a:off x="6848673" y="1896447"/>
              <a:ext cx="2000109"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30" name="Bent Arrow 14">
              <a:extLst>
                <a:ext uri="{FF2B5EF4-FFF2-40B4-BE49-F238E27FC236}">
                  <a16:creationId xmlns:a16="http://schemas.microsoft.com/office/drawing/2014/main" id="{0A5663FB-AD85-4FAA-B4E0-FA47DDD82816}"/>
                </a:ext>
              </a:extLst>
            </p:cNvPr>
            <p:cNvSpPr/>
            <p:nvPr/>
          </p:nvSpPr>
          <p:spPr>
            <a:xfrm rot="10800000">
              <a:off x="4197426" y="3029557"/>
              <a:ext cx="5729523" cy="3059908"/>
            </a:xfrm>
            <a:prstGeom prst="bentArrow">
              <a:avLst>
                <a:gd name="adj1" fmla="val 4873"/>
                <a:gd name="adj2" fmla="val 8600"/>
                <a:gd name="adj3" fmla="val 13322"/>
                <a:gd name="adj4" fmla="val 294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31" name="AutoShape 21">
              <a:extLst>
                <a:ext uri="{FF2B5EF4-FFF2-40B4-BE49-F238E27FC236}">
                  <a16:creationId xmlns:a16="http://schemas.microsoft.com/office/drawing/2014/main" id="{F6BB454E-E9A5-4132-BBB5-8F836F09B0B7}"/>
                </a:ext>
              </a:extLst>
            </p:cNvPr>
            <p:cNvSpPr>
              <a:spLocks noChangeAspect="1" noChangeArrowheads="1" noTextEdit="1"/>
            </p:cNvSpPr>
            <p:nvPr/>
          </p:nvSpPr>
          <p:spPr bwMode="auto">
            <a:xfrm>
              <a:off x="1805551" y="5278035"/>
              <a:ext cx="2189735"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defTabSz="895939">
                <a:lnSpc>
                  <a:spcPct val="90000"/>
                </a:lnSpc>
                <a:defRPr/>
              </a:pPr>
              <a:endParaRPr lang="en-US" kern="0">
                <a:solidFill>
                  <a:srgbClr val="FFFFFF"/>
                </a:solidFill>
                <a:latin typeface="Calibri" panose="020F0502020204030204"/>
              </a:endParaRPr>
            </a:p>
          </p:txBody>
        </p:sp>
        <p:sp>
          <p:nvSpPr>
            <p:cNvPr id="132" name="Rectangle 131">
              <a:extLst>
                <a:ext uri="{FF2B5EF4-FFF2-40B4-BE49-F238E27FC236}">
                  <a16:creationId xmlns:a16="http://schemas.microsoft.com/office/drawing/2014/main" id="{93A81431-40D8-4DE5-838B-C1CC94400625}"/>
                </a:ext>
              </a:extLst>
            </p:cNvPr>
            <p:cNvSpPr/>
            <p:nvPr/>
          </p:nvSpPr>
          <p:spPr>
            <a:xfrm>
              <a:off x="9647524" y="5936534"/>
              <a:ext cx="1494117" cy="336759"/>
            </a:xfrm>
            <a:prstGeom prst="rect">
              <a:avLst/>
            </a:prstGeom>
          </p:spPr>
          <p:txBody>
            <a:bodyPr wrap="square">
              <a:spAutoFit/>
            </a:bodyPr>
            <a:lstStyle/>
            <a:p>
              <a:pPr defTabSz="895939">
                <a:lnSpc>
                  <a:spcPct val="90000"/>
                </a:lnSpc>
                <a:defRPr/>
              </a:pPr>
              <a:r>
                <a:rPr lang="en-US" i="1" kern="0" dirty="0">
                  <a:solidFill>
                    <a:srgbClr val="E6E6E6">
                      <a:lumMod val="25000"/>
                    </a:srgbClr>
                  </a:solidFill>
                  <a:ea typeface="Segoe UI" panose="020B0502040204020203" pitchFamily="34" charset="0"/>
                  <a:cs typeface="Segoe UI" panose="020B0502040204020203" pitchFamily="34" charset="0"/>
                </a:rPr>
                <a:t>Outer-Loop</a:t>
              </a:r>
            </a:p>
          </p:txBody>
        </p:sp>
        <p:sp>
          <p:nvSpPr>
            <p:cNvPr id="133" name="Rectangle 132">
              <a:extLst>
                <a:ext uri="{FF2B5EF4-FFF2-40B4-BE49-F238E27FC236}">
                  <a16:creationId xmlns:a16="http://schemas.microsoft.com/office/drawing/2014/main" id="{D4AB2C03-F78E-4DB5-9B6C-2D15E93E25BC}"/>
                </a:ext>
              </a:extLst>
            </p:cNvPr>
            <p:cNvSpPr/>
            <p:nvPr/>
          </p:nvSpPr>
          <p:spPr>
            <a:xfrm>
              <a:off x="1926249" y="3868257"/>
              <a:ext cx="505696" cy="390363"/>
            </a:xfrm>
            <a:prstGeom prst="rect">
              <a:avLst/>
            </a:prstGeom>
          </p:spPr>
          <p:txBody>
            <a:bodyPr wrap="square">
              <a:spAutoFit/>
            </a:bodyPr>
            <a:lstStyle/>
            <a:p>
              <a:pPr algn="ctr" defTabSz="895939">
                <a:lnSpc>
                  <a:spcPct val="90000"/>
                </a:lnSpc>
                <a:defRPr/>
              </a:pPr>
              <a:r>
                <a:rPr lang="en-US" sz="1076" kern="0" dirty="0">
                  <a:solidFill>
                    <a:srgbClr val="E6E6E6">
                      <a:lumMod val="25000"/>
                    </a:srgbClr>
                  </a:solidFill>
                  <a:ea typeface="Segoe UI" panose="020B0502040204020203" pitchFamily="34" charset="0"/>
                  <a:cs typeface="Segoe UI" panose="020B0502040204020203" pitchFamily="34" charset="0"/>
                </a:rPr>
                <a:t>Push</a:t>
              </a:r>
            </a:p>
            <a:p>
              <a:pPr algn="ctr" defTabSz="895939">
                <a:lnSpc>
                  <a:spcPct val="90000"/>
                </a:lnSpc>
                <a:defRPr/>
              </a:pPr>
              <a:r>
                <a:rPr lang="en-US" sz="1076" kern="0" dirty="0">
                  <a:solidFill>
                    <a:srgbClr val="E6E6E6">
                      <a:lumMod val="25000"/>
                    </a:srgbClr>
                  </a:solidFill>
                  <a:ea typeface="Segoe UI" panose="020B0502040204020203" pitchFamily="34" charset="0"/>
                  <a:cs typeface="Segoe UI" panose="020B0502040204020203" pitchFamily="34" charset="0"/>
                </a:rPr>
                <a:t>code</a:t>
              </a:r>
            </a:p>
          </p:txBody>
        </p:sp>
        <p:cxnSp>
          <p:nvCxnSpPr>
            <p:cNvPr id="134" name="Straight Arrow Connector 133">
              <a:extLst>
                <a:ext uri="{FF2B5EF4-FFF2-40B4-BE49-F238E27FC236}">
                  <a16:creationId xmlns:a16="http://schemas.microsoft.com/office/drawing/2014/main" id="{D9A0494E-0B55-4EEA-9406-A39D0085014D}"/>
                </a:ext>
              </a:extLst>
            </p:cNvPr>
            <p:cNvCxnSpPr>
              <a:cxnSpLocks/>
            </p:cNvCxnSpPr>
            <p:nvPr/>
          </p:nvCxnSpPr>
          <p:spPr>
            <a:xfrm flipH="1">
              <a:off x="4259038" y="4034892"/>
              <a:ext cx="1966804" cy="1162439"/>
            </a:xfrm>
            <a:prstGeom prst="straightConnector1">
              <a:avLst/>
            </a:prstGeom>
            <a:noFill/>
            <a:ln w="76200" cap="flat" cmpd="sng" algn="ctr">
              <a:solidFill>
                <a:srgbClr val="4DA1C3"/>
              </a:solidFill>
              <a:prstDash val="solid"/>
              <a:headEnd type="none"/>
              <a:tailEnd type="triangle" w="med" len="lg"/>
            </a:ln>
            <a:effectLst/>
          </p:spPr>
        </p:cxnSp>
        <p:grpSp>
          <p:nvGrpSpPr>
            <p:cNvPr id="135" name="Group 134">
              <a:extLst>
                <a:ext uri="{FF2B5EF4-FFF2-40B4-BE49-F238E27FC236}">
                  <a16:creationId xmlns:a16="http://schemas.microsoft.com/office/drawing/2014/main" id="{BB20043D-93A6-49B4-B49C-C90E3C274C41}"/>
                </a:ext>
              </a:extLst>
            </p:cNvPr>
            <p:cNvGrpSpPr/>
            <p:nvPr/>
          </p:nvGrpSpPr>
          <p:grpSpPr>
            <a:xfrm>
              <a:off x="8761754" y="1616635"/>
              <a:ext cx="1458263" cy="1576212"/>
              <a:chOff x="7572388" y="1417209"/>
              <a:chExt cx="1488138" cy="1608505"/>
            </a:xfrm>
          </p:grpSpPr>
          <p:sp>
            <p:nvSpPr>
              <p:cNvPr id="136" name="Rounded Rectangle 26">
                <a:extLst>
                  <a:ext uri="{FF2B5EF4-FFF2-40B4-BE49-F238E27FC236}">
                    <a16:creationId xmlns:a16="http://schemas.microsoft.com/office/drawing/2014/main" id="{FBDBA32C-0FE0-48F5-8A9E-29A542EE3B32}"/>
                  </a:ext>
                </a:extLst>
              </p:cNvPr>
              <p:cNvSpPr/>
              <p:nvPr/>
            </p:nvSpPr>
            <p:spPr>
              <a:xfrm>
                <a:off x="7576828"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37" name="TextBox 136">
                <a:extLst>
                  <a:ext uri="{FF2B5EF4-FFF2-40B4-BE49-F238E27FC236}">
                    <a16:creationId xmlns:a16="http://schemas.microsoft.com/office/drawing/2014/main" id="{8DDD26F6-F461-414F-9B9C-1B376256C657}"/>
                  </a:ext>
                </a:extLst>
              </p:cNvPr>
              <p:cNvSpPr txBox="1"/>
              <p:nvPr/>
            </p:nvSpPr>
            <p:spPr>
              <a:xfrm>
                <a:off x="7572388" y="2437531"/>
                <a:ext cx="1406898" cy="588183"/>
              </a:xfrm>
              <a:prstGeom prst="rect">
                <a:avLst/>
              </a:prstGeom>
            </p:spPr>
            <p:txBody>
              <a:bodyPr vert="horz" wrap="square" lIns="89555" tIns="89555" rIns="89555" bIns="89555" rtlCol="0" anchor="t">
                <a:noAutofit/>
              </a:bodyPr>
              <a:lstStyle/>
              <a:p>
                <a:pPr marL="228497" marR="0" lvl="0" indent="-228497" defTabSz="878289" eaLnBrk="1" fontAlgn="auto" latinLnBrk="0" hangingPunct="1">
                  <a:lnSpc>
                    <a:spcPct val="90000"/>
                  </a:lnSpc>
                  <a:spcBef>
                    <a:spcPts val="0"/>
                  </a:spcBef>
                  <a:spcAft>
                    <a:spcPts val="0"/>
                  </a:spcAft>
                  <a:buClrTx/>
                  <a:buSzTx/>
                  <a:buFontTx/>
                  <a:buNone/>
                  <a:tabLst/>
                  <a:defRPr/>
                </a:pPr>
                <a:r>
                  <a:rPr kumimoji="0" lang="en-US" sz="1076" b="0" i="0" u="none" strike="noStrike" kern="0" cap="none" spc="0" normalizeH="0" baseline="0" noProof="0">
                    <a:ln>
                      <a:noFill/>
                    </a:ln>
                    <a:solidFill>
                      <a:srgbClr val="FFFFFF"/>
                    </a:solidFill>
                    <a:effectLst/>
                    <a:uLnTx/>
                    <a:uFillTx/>
                    <a:ea typeface="Segoe UI" pitchFamily="34" charset="0"/>
                    <a:cs typeface="Segoe UI" panose="020B0502040204020203" pitchFamily="34" charset="0"/>
                  </a:rPr>
                  <a:t>Production</a:t>
                </a:r>
              </a:p>
              <a:p>
                <a:pPr marL="228497" marR="0" lvl="0" indent="-228497" defTabSz="878289" eaLnBrk="1" fontAlgn="auto" latinLnBrk="0" hangingPunct="1">
                  <a:lnSpc>
                    <a:spcPct val="90000"/>
                  </a:lnSpc>
                  <a:spcBef>
                    <a:spcPts val="0"/>
                  </a:spcBef>
                  <a:spcAft>
                    <a:spcPts val="0"/>
                  </a:spcAft>
                  <a:buClrTx/>
                  <a:buSzTx/>
                  <a:buFontTx/>
                  <a:buNone/>
                  <a:tabLst/>
                  <a:defRPr/>
                </a:pPr>
                <a:r>
                  <a:rPr kumimoji="0" lang="en-US" sz="1076" b="0" i="0" u="none" strike="noStrike" kern="0" cap="none" spc="0" normalizeH="0" baseline="0" noProof="0">
                    <a:ln>
                      <a:noFill/>
                    </a:ln>
                    <a:solidFill>
                      <a:srgbClr val="FFFFFF"/>
                    </a:solidFill>
                    <a:effectLst/>
                    <a:uLnTx/>
                    <a:uFillTx/>
                    <a:ea typeface="Segoe UI" pitchFamily="34" charset="0"/>
                    <a:cs typeface="Segoe UI" panose="020B0502040204020203" pitchFamily="34" charset="0"/>
                  </a:rPr>
                  <a:t>environments</a:t>
                </a:r>
              </a:p>
            </p:txBody>
          </p:sp>
          <p:sp>
            <p:nvSpPr>
              <p:cNvPr id="138" name="TextBox 137">
                <a:extLst>
                  <a:ext uri="{FF2B5EF4-FFF2-40B4-BE49-F238E27FC236}">
                    <a16:creationId xmlns:a16="http://schemas.microsoft.com/office/drawing/2014/main" id="{81AC5075-1751-4990-AEE1-136677F65491}"/>
                  </a:ext>
                </a:extLst>
              </p:cNvPr>
              <p:cNvSpPr txBox="1"/>
              <p:nvPr/>
            </p:nvSpPr>
            <p:spPr>
              <a:xfrm>
                <a:off x="7632963" y="1680614"/>
                <a:ext cx="1411380" cy="427319"/>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a:ln>
                      <a:noFill/>
                    </a:ln>
                    <a:solidFill>
                      <a:srgbClr val="FFFFFF"/>
                    </a:solidFill>
                    <a:effectLst/>
                    <a:uLnTx/>
                    <a:uFillTx/>
                    <a:ea typeface="Segoe UI" pitchFamily="34" charset="0"/>
                    <a:cs typeface="Segoe UI" panose="020B0502040204020203" pitchFamily="34" charset="0"/>
                  </a:rPr>
                  <a:t>Run, Manage</a:t>
                </a:r>
              </a:p>
            </p:txBody>
          </p:sp>
          <p:sp>
            <p:nvSpPr>
              <p:cNvPr id="139" name="Rectangle 138">
                <a:extLst>
                  <a:ext uri="{FF2B5EF4-FFF2-40B4-BE49-F238E27FC236}">
                    <a16:creationId xmlns:a16="http://schemas.microsoft.com/office/drawing/2014/main" id="{E02241A7-ADBB-4157-BB70-886AC3892EB9}"/>
                  </a:ext>
                </a:extLst>
              </p:cNvPr>
              <p:cNvSpPr/>
              <p:nvPr/>
            </p:nvSpPr>
            <p:spPr>
              <a:xfrm>
                <a:off x="7683226" y="2034185"/>
                <a:ext cx="1262181" cy="432141"/>
              </a:xfrm>
              <a:prstGeom prst="rect">
                <a:avLst/>
              </a:prstGeom>
              <a:solidFill>
                <a:srgbClr val="FFFFFF"/>
              </a:solidFill>
              <a:ln w="10795" cap="flat" cmpd="sng" algn="ctr">
                <a:noFill/>
                <a:prstDash val="solid"/>
              </a:ln>
              <a:effectLst/>
            </p:spPr>
            <p:txBody>
              <a:bodyPr rtlCol="0" anchor="ctr"/>
              <a:lstStyle/>
              <a:p>
                <a:pPr marL="0" marR="0" lvl="0" indent="0" algn="ctr"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pic>
            <p:nvPicPr>
              <p:cNvPr id="140" name="Picture 139">
                <a:extLst>
                  <a:ext uri="{FF2B5EF4-FFF2-40B4-BE49-F238E27FC236}">
                    <a16:creationId xmlns:a16="http://schemas.microsoft.com/office/drawing/2014/main" id="{105C054F-3810-43E7-AD10-FA810ED8B944}"/>
                  </a:ext>
                </a:extLst>
              </p:cNvPr>
              <p:cNvPicPr>
                <a:picLocks noChangeAspect="1"/>
              </p:cNvPicPr>
              <p:nvPr/>
            </p:nvPicPr>
            <p:blipFill>
              <a:blip r:embed="rId4"/>
              <a:stretch>
                <a:fillRect/>
              </a:stretch>
            </p:blipFill>
            <p:spPr>
              <a:xfrm>
                <a:off x="7769766" y="2080979"/>
                <a:ext cx="392605" cy="338551"/>
              </a:xfrm>
              <a:prstGeom prst="rect">
                <a:avLst/>
              </a:prstGeom>
            </p:spPr>
          </p:pic>
          <p:sp>
            <p:nvSpPr>
              <p:cNvPr id="141" name="TextBox 140">
                <a:extLst>
                  <a:ext uri="{FF2B5EF4-FFF2-40B4-BE49-F238E27FC236}">
                    <a16:creationId xmlns:a16="http://schemas.microsoft.com/office/drawing/2014/main" id="{4A531AF1-C259-472D-B66B-0201ECA4E7D8}"/>
                  </a:ext>
                </a:extLst>
              </p:cNvPr>
              <p:cNvSpPr txBox="1"/>
              <p:nvPr/>
            </p:nvSpPr>
            <p:spPr>
              <a:xfrm>
                <a:off x="7849949" y="1417209"/>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5.</a:t>
                </a:r>
              </a:p>
            </p:txBody>
          </p:sp>
          <p:pic>
            <p:nvPicPr>
              <p:cNvPr id="142" name="Picture 141">
                <a:extLst>
                  <a:ext uri="{FF2B5EF4-FFF2-40B4-BE49-F238E27FC236}">
                    <a16:creationId xmlns:a16="http://schemas.microsoft.com/office/drawing/2014/main" id="{64DD0B7E-F273-4333-86DD-78FAAB259CF4}"/>
                  </a:ext>
                </a:extLst>
              </p:cNvPr>
              <p:cNvPicPr>
                <a:picLocks noChangeAspect="1"/>
              </p:cNvPicPr>
              <p:nvPr/>
            </p:nvPicPr>
            <p:blipFill>
              <a:blip r:embed="rId5"/>
              <a:stretch>
                <a:fillRect/>
              </a:stretch>
            </p:blipFill>
            <p:spPr>
              <a:xfrm>
                <a:off x="8296301" y="2105507"/>
                <a:ext cx="628748" cy="308658"/>
              </a:xfrm>
              <a:prstGeom prst="rect">
                <a:avLst/>
              </a:prstGeom>
            </p:spPr>
          </p:pic>
          <p:cxnSp>
            <p:nvCxnSpPr>
              <p:cNvPr id="143" name="Straight Connector 142">
                <a:extLst>
                  <a:ext uri="{FF2B5EF4-FFF2-40B4-BE49-F238E27FC236}">
                    <a16:creationId xmlns:a16="http://schemas.microsoft.com/office/drawing/2014/main" id="{E52DD3BD-64A8-44EC-B75B-150CB77317BB}"/>
                  </a:ext>
                </a:extLst>
              </p:cNvPr>
              <p:cNvCxnSpPr/>
              <p:nvPr/>
            </p:nvCxnSpPr>
            <p:spPr>
              <a:xfrm>
                <a:off x="8199520" y="2090620"/>
                <a:ext cx="96781" cy="211951"/>
              </a:xfrm>
              <a:prstGeom prst="line">
                <a:avLst/>
              </a:prstGeom>
              <a:noFill/>
              <a:ln w="9525" cap="flat" cmpd="sng" algn="ctr">
                <a:solidFill>
                  <a:srgbClr val="353535"/>
                </a:solidFill>
                <a:prstDash val="dash"/>
              </a:ln>
              <a:effectLst/>
            </p:spPr>
          </p:cxnSp>
          <p:cxnSp>
            <p:nvCxnSpPr>
              <p:cNvPr id="144" name="Straight Connector 143">
                <a:extLst>
                  <a:ext uri="{FF2B5EF4-FFF2-40B4-BE49-F238E27FC236}">
                    <a16:creationId xmlns:a16="http://schemas.microsoft.com/office/drawing/2014/main" id="{4D2DC68E-34C2-4B1C-A6A9-BF534DE64C33}"/>
                  </a:ext>
                </a:extLst>
              </p:cNvPr>
              <p:cNvCxnSpPr/>
              <p:nvPr/>
            </p:nvCxnSpPr>
            <p:spPr>
              <a:xfrm flipV="1">
                <a:off x="8190439" y="2398285"/>
                <a:ext cx="116983" cy="29765"/>
              </a:xfrm>
              <a:prstGeom prst="line">
                <a:avLst/>
              </a:prstGeom>
              <a:noFill/>
              <a:ln w="9525" cap="flat" cmpd="sng" algn="ctr">
                <a:solidFill>
                  <a:srgbClr val="353535"/>
                </a:solidFill>
                <a:prstDash val="dash"/>
              </a:ln>
              <a:effectLst/>
            </p:spPr>
          </p:cxnSp>
          <p:sp>
            <p:nvSpPr>
              <p:cNvPr id="145" name="Rectangle: Rounded Corners 144">
                <a:extLst>
                  <a:ext uri="{FF2B5EF4-FFF2-40B4-BE49-F238E27FC236}">
                    <a16:creationId xmlns:a16="http://schemas.microsoft.com/office/drawing/2014/main" id="{8C4F5A98-C973-4390-8A16-FD9F6052341E}"/>
                  </a:ext>
                </a:extLst>
              </p:cNvPr>
              <p:cNvSpPr/>
              <p:nvPr/>
            </p:nvSpPr>
            <p:spPr>
              <a:xfrm>
                <a:off x="7725711" y="2057484"/>
                <a:ext cx="482889" cy="380047"/>
              </a:xfrm>
              <a:prstGeom prst="roundRect">
                <a:avLst/>
              </a:prstGeom>
              <a:noFill/>
              <a:ln w="9525" cap="flat" cmpd="sng" algn="ctr">
                <a:solidFill>
                  <a:srgbClr val="353535"/>
                </a:solidFill>
                <a:prstDash val="solid"/>
              </a:ln>
              <a:effectLst/>
            </p:spPr>
            <p:txBody>
              <a:bodyPr rtlCol="0" anchor="ctr"/>
              <a:lstStyle/>
              <a:p>
                <a:pPr marL="0" marR="0" lvl="0" indent="0" algn="ctr"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grpSp>
        <p:grpSp>
          <p:nvGrpSpPr>
            <p:cNvPr id="146" name="Group 145">
              <a:extLst>
                <a:ext uri="{FF2B5EF4-FFF2-40B4-BE49-F238E27FC236}">
                  <a16:creationId xmlns:a16="http://schemas.microsoft.com/office/drawing/2014/main" id="{E9DD7B5D-2743-4B4B-80D5-162FE4841018}"/>
                </a:ext>
              </a:extLst>
            </p:cNvPr>
            <p:cNvGrpSpPr/>
            <p:nvPr/>
          </p:nvGrpSpPr>
          <p:grpSpPr>
            <a:xfrm>
              <a:off x="2221821" y="5238991"/>
              <a:ext cx="1320886" cy="865063"/>
              <a:chOff x="1883426" y="5104140"/>
              <a:chExt cx="1347946" cy="882786"/>
            </a:xfrm>
          </p:grpSpPr>
          <p:pic>
            <p:nvPicPr>
              <p:cNvPr id="147" name="Picture 146">
                <a:extLst>
                  <a:ext uri="{FF2B5EF4-FFF2-40B4-BE49-F238E27FC236}">
                    <a16:creationId xmlns:a16="http://schemas.microsoft.com/office/drawing/2014/main" id="{F5C50EBA-1CCA-4FE0-9BC0-0B5321978E3C}"/>
                  </a:ext>
                </a:extLst>
              </p:cNvPr>
              <p:cNvPicPr>
                <a:picLocks noChangeAspect="1"/>
              </p:cNvPicPr>
              <p:nvPr/>
            </p:nvPicPr>
            <p:blipFill>
              <a:blip r:embed="rId6">
                <a:clrChange>
                  <a:clrFrom>
                    <a:srgbClr val="505050"/>
                  </a:clrFrom>
                  <a:clrTo>
                    <a:srgbClr val="505050">
                      <a:alpha val="0"/>
                    </a:srgbClr>
                  </a:clrTo>
                </a:clrChange>
              </a:blip>
              <a:stretch>
                <a:fillRect/>
              </a:stretch>
            </p:blipFill>
            <p:spPr>
              <a:xfrm>
                <a:off x="2145264" y="5243497"/>
                <a:ext cx="668742" cy="618646"/>
              </a:xfrm>
              <a:prstGeom prst="rect">
                <a:avLst/>
              </a:prstGeom>
            </p:spPr>
          </p:pic>
          <p:sp>
            <p:nvSpPr>
              <p:cNvPr id="148" name="Rectangle 147">
                <a:extLst>
                  <a:ext uri="{FF2B5EF4-FFF2-40B4-BE49-F238E27FC236}">
                    <a16:creationId xmlns:a16="http://schemas.microsoft.com/office/drawing/2014/main" id="{BE0A5636-E52A-498F-8860-C7BE0B49EA7C}"/>
                  </a:ext>
                </a:extLst>
              </p:cNvPr>
              <p:cNvSpPr/>
              <p:nvPr/>
            </p:nvSpPr>
            <p:spPr>
              <a:xfrm>
                <a:off x="1883426" y="5483570"/>
                <a:ext cx="268278" cy="124783"/>
              </a:xfrm>
              <a:prstGeom prst="rect">
                <a:avLst/>
              </a:prstGeom>
            </p:spPr>
            <p:txBody>
              <a:bodyPr wrap="none" lIns="0" tIns="0" rIns="0" bIns="0">
                <a:spAutoFit/>
              </a:bodyPr>
              <a:lstStyle/>
              <a:p>
                <a:pPr defTabSz="895939">
                  <a:lnSpc>
                    <a:spcPct val="90000"/>
                  </a:lnSpc>
                  <a:defRPr/>
                </a:pPr>
                <a:r>
                  <a:rPr lang="en-US" sz="883" kern="0">
                    <a:solidFill>
                      <a:srgbClr val="FFFFFF"/>
                    </a:solidFill>
                    <a:ea typeface="Segoe UI" panose="020B0502040204020203" pitchFamily="34" charset="0"/>
                    <a:cs typeface="Segoe UI" panose="020B0502040204020203" pitchFamily="34" charset="0"/>
                  </a:rPr>
                  <a:t>Code</a:t>
                </a:r>
              </a:p>
            </p:txBody>
          </p:sp>
          <p:sp>
            <p:nvSpPr>
              <p:cNvPr id="149" name="Rectangle 148">
                <a:extLst>
                  <a:ext uri="{FF2B5EF4-FFF2-40B4-BE49-F238E27FC236}">
                    <a16:creationId xmlns:a16="http://schemas.microsoft.com/office/drawing/2014/main" id="{37D4E99D-FE5A-4E60-9FE0-E27AE9D7066E}"/>
                  </a:ext>
                </a:extLst>
              </p:cNvPr>
              <p:cNvSpPr/>
              <p:nvPr/>
            </p:nvSpPr>
            <p:spPr>
              <a:xfrm>
                <a:off x="2379446" y="5104140"/>
                <a:ext cx="199572" cy="124783"/>
              </a:xfrm>
              <a:prstGeom prst="rect">
                <a:avLst/>
              </a:prstGeom>
            </p:spPr>
            <p:txBody>
              <a:bodyPr wrap="none" lIns="0" tIns="0" rIns="0" bIns="0">
                <a:spAutoFit/>
              </a:bodyPr>
              <a:lstStyle/>
              <a:p>
                <a:pPr defTabSz="895939">
                  <a:lnSpc>
                    <a:spcPct val="90000"/>
                  </a:lnSpc>
                  <a:defRPr/>
                </a:pPr>
                <a:r>
                  <a:rPr lang="en-US" sz="883" kern="0">
                    <a:solidFill>
                      <a:srgbClr val="FFFFFF"/>
                    </a:solidFill>
                    <a:ea typeface="Segoe UI" panose="020B0502040204020203" pitchFamily="34" charset="0"/>
                    <a:cs typeface="Segoe UI" panose="020B0502040204020203" pitchFamily="34" charset="0"/>
                  </a:rPr>
                  <a:t>Run</a:t>
                </a:r>
              </a:p>
            </p:txBody>
          </p:sp>
          <p:sp>
            <p:nvSpPr>
              <p:cNvPr id="150" name="Rectangle 149">
                <a:extLst>
                  <a:ext uri="{FF2B5EF4-FFF2-40B4-BE49-F238E27FC236}">
                    <a16:creationId xmlns:a16="http://schemas.microsoft.com/office/drawing/2014/main" id="{FB84CA0B-7413-4300-A858-FA65C8CAB112}"/>
                  </a:ext>
                </a:extLst>
              </p:cNvPr>
              <p:cNvSpPr/>
              <p:nvPr/>
            </p:nvSpPr>
            <p:spPr>
              <a:xfrm>
                <a:off x="2817503" y="5483570"/>
                <a:ext cx="413869" cy="124783"/>
              </a:xfrm>
              <a:prstGeom prst="rect">
                <a:avLst/>
              </a:prstGeom>
            </p:spPr>
            <p:txBody>
              <a:bodyPr wrap="none" lIns="0" tIns="0" rIns="0" bIns="0">
                <a:spAutoFit/>
              </a:bodyPr>
              <a:lstStyle/>
              <a:p>
                <a:pPr defTabSz="895939">
                  <a:lnSpc>
                    <a:spcPct val="90000"/>
                  </a:lnSpc>
                  <a:defRPr/>
                </a:pPr>
                <a:r>
                  <a:rPr lang="en-US" sz="883" kern="0">
                    <a:solidFill>
                      <a:srgbClr val="FFFFFF"/>
                    </a:solidFill>
                    <a:ea typeface="Segoe UI" panose="020B0502040204020203" pitchFamily="34" charset="0"/>
                    <a:cs typeface="Segoe UI" panose="020B0502040204020203" pitchFamily="34" charset="0"/>
                  </a:rPr>
                  <a:t>Validate</a:t>
                </a:r>
              </a:p>
            </p:txBody>
          </p:sp>
          <p:sp>
            <p:nvSpPr>
              <p:cNvPr id="151" name="Rectangle 150">
                <a:extLst>
                  <a:ext uri="{FF2B5EF4-FFF2-40B4-BE49-F238E27FC236}">
                    <a16:creationId xmlns:a16="http://schemas.microsoft.com/office/drawing/2014/main" id="{51AA50B2-F2B7-4F32-8071-BC195908846B}"/>
                  </a:ext>
                </a:extLst>
              </p:cNvPr>
              <p:cNvSpPr/>
              <p:nvPr/>
            </p:nvSpPr>
            <p:spPr>
              <a:xfrm>
                <a:off x="2308914" y="5862143"/>
                <a:ext cx="345163" cy="124783"/>
              </a:xfrm>
              <a:prstGeom prst="rect">
                <a:avLst/>
              </a:prstGeom>
            </p:spPr>
            <p:txBody>
              <a:bodyPr wrap="none" lIns="0" tIns="0" rIns="0" bIns="0">
                <a:spAutoFit/>
              </a:bodyPr>
              <a:lstStyle/>
              <a:p>
                <a:pPr defTabSz="895939">
                  <a:lnSpc>
                    <a:spcPct val="90000"/>
                  </a:lnSpc>
                  <a:defRPr/>
                </a:pPr>
                <a:r>
                  <a:rPr lang="en-US" sz="883" kern="0">
                    <a:solidFill>
                      <a:srgbClr val="FFFFFF"/>
                    </a:solidFill>
                    <a:ea typeface="Segoe UI" panose="020B0502040204020203" pitchFamily="34" charset="0"/>
                    <a:cs typeface="Segoe UI" panose="020B0502040204020203" pitchFamily="34" charset="0"/>
                  </a:rPr>
                  <a:t>Debug</a:t>
                </a:r>
              </a:p>
            </p:txBody>
          </p:sp>
        </p:grpSp>
        <p:grpSp>
          <p:nvGrpSpPr>
            <p:cNvPr id="152" name="Group 151">
              <a:extLst>
                <a:ext uri="{FF2B5EF4-FFF2-40B4-BE49-F238E27FC236}">
                  <a16:creationId xmlns:a16="http://schemas.microsoft.com/office/drawing/2014/main" id="{9219FC65-D459-4BB1-8BC8-0B7D8892E52B}"/>
                </a:ext>
              </a:extLst>
            </p:cNvPr>
            <p:cNvGrpSpPr/>
            <p:nvPr/>
          </p:nvGrpSpPr>
          <p:grpSpPr>
            <a:xfrm>
              <a:off x="2683271" y="5001275"/>
              <a:ext cx="1402524" cy="810184"/>
              <a:chOff x="1369381" y="4871198"/>
              <a:chExt cx="1431256" cy="826783"/>
            </a:xfrm>
          </p:grpSpPr>
          <p:pic>
            <p:nvPicPr>
              <p:cNvPr id="153" name="Picture 12" descr="Image result for docker  logo">
                <a:extLst>
                  <a:ext uri="{FF2B5EF4-FFF2-40B4-BE49-F238E27FC236}">
                    <a16:creationId xmlns:a16="http://schemas.microsoft.com/office/drawing/2014/main" id="{178F033A-EE73-4788-AE44-0BF3C0899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1640" y="4871198"/>
                <a:ext cx="598997" cy="399331"/>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_x0020_6" descr="image016">
                <a:extLst>
                  <a:ext uri="{FF2B5EF4-FFF2-40B4-BE49-F238E27FC236}">
                    <a16:creationId xmlns:a16="http://schemas.microsoft.com/office/drawing/2014/main" id="{CB11FF16-4BEF-403A-9660-E66BDE82A6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5" name="Rectangle 154">
              <a:extLst>
                <a:ext uri="{FF2B5EF4-FFF2-40B4-BE49-F238E27FC236}">
                  <a16:creationId xmlns:a16="http://schemas.microsoft.com/office/drawing/2014/main" id="{3B5F0E6E-4DB2-4F55-9EAF-3DC8C6DF7CA2}"/>
                </a:ext>
              </a:extLst>
            </p:cNvPr>
            <p:cNvSpPr/>
            <p:nvPr/>
          </p:nvSpPr>
          <p:spPr>
            <a:xfrm>
              <a:off x="1642370" y="4933537"/>
              <a:ext cx="1096900" cy="268535"/>
            </a:xfrm>
            <a:prstGeom prst="rect">
              <a:avLst/>
            </a:prstGeom>
          </p:spPr>
          <p:txBody>
            <a:bodyPr wrap="square">
              <a:spAutoFit/>
            </a:bodyPr>
            <a:lstStyle/>
            <a:p>
              <a:pPr defTabSz="895939">
                <a:lnSpc>
                  <a:spcPct val="90000"/>
                </a:lnSpc>
                <a:defRPr/>
              </a:pPr>
              <a:r>
                <a:rPr lang="en-US" sz="1272" i="1" kern="0">
                  <a:solidFill>
                    <a:srgbClr val="FFFFFF"/>
                  </a:solidFill>
                  <a:ea typeface="Segoe UI" panose="020B0502040204020203" pitchFamily="34" charset="0"/>
                  <a:cs typeface="Segoe UI" panose="020B0502040204020203" pitchFamily="34" charset="0"/>
                </a:rPr>
                <a:t>Inner-Loop</a:t>
              </a:r>
            </a:p>
          </p:txBody>
        </p:sp>
        <p:pic>
          <p:nvPicPr>
            <p:cNvPr id="156" name="Picture 12" descr="Image result for docker  logo">
              <a:extLst>
                <a:ext uri="{FF2B5EF4-FFF2-40B4-BE49-F238E27FC236}">
                  <a16:creationId xmlns:a16="http://schemas.microsoft.com/office/drawing/2014/main" id="{5982CCC5-8D33-4931-A921-9CCB682D8D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6957" y="2648759"/>
              <a:ext cx="586973" cy="391315"/>
            </a:xfrm>
            <a:prstGeom prst="rect">
              <a:avLst/>
            </a:prstGeom>
            <a:noFill/>
            <a:extLst>
              <a:ext uri="{909E8E84-426E-40DD-AFC4-6F175D3DCCD1}">
                <a14:hiddenFill xmlns:a14="http://schemas.microsoft.com/office/drawing/2010/main">
                  <a:solidFill>
                    <a:srgbClr val="FFFFFF"/>
                  </a:solidFill>
                </a14:hiddenFill>
              </a:ext>
            </a:extLst>
          </p:spPr>
        </p:pic>
        <p:grpSp>
          <p:nvGrpSpPr>
            <p:cNvPr id="157" name="Group 156">
              <a:extLst>
                <a:ext uri="{FF2B5EF4-FFF2-40B4-BE49-F238E27FC236}">
                  <a16:creationId xmlns:a16="http://schemas.microsoft.com/office/drawing/2014/main" id="{58228883-84A9-4190-B3C3-0FBC1F9A14E3}"/>
                </a:ext>
              </a:extLst>
            </p:cNvPr>
            <p:cNvGrpSpPr/>
            <p:nvPr/>
          </p:nvGrpSpPr>
          <p:grpSpPr>
            <a:xfrm>
              <a:off x="6216274" y="1645538"/>
              <a:ext cx="1453913" cy="1462864"/>
              <a:chOff x="4974763" y="1446708"/>
              <a:chExt cx="1483698" cy="1492836"/>
            </a:xfrm>
          </p:grpSpPr>
          <p:sp>
            <p:nvSpPr>
              <p:cNvPr id="158" name="Rounded Rectangle 12">
                <a:extLst>
                  <a:ext uri="{FF2B5EF4-FFF2-40B4-BE49-F238E27FC236}">
                    <a16:creationId xmlns:a16="http://schemas.microsoft.com/office/drawing/2014/main" id="{27929E2D-4B70-4F5C-B8A7-C2D49EC45F68}"/>
                  </a:ext>
                </a:extLst>
              </p:cNvPr>
              <p:cNvSpPr/>
              <p:nvPr/>
            </p:nvSpPr>
            <p:spPr>
              <a:xfrm>
                <a:off x="4974763"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59" name="TextBox 158">
                <a:extLst>
                  <a:ext uri="{FF2B5EF4-FFF2-40B4-BE49-F238E27FC236}">
                    <a16:creationId xmlns:a16="http://schemas.microsoft.com/office/drawing/2014/main" id="{B4B13D36-190F-46DD-B7EF-F4F61D7BE746}"/>
                  </a:ext>
                </a:extLst>
              </p:cNvPr>
              <p:cNvSpPr txBox="1"/>
              <p:nvPr/>
            </p:nvSpPr>
            <p:spPr>
              <a:xfrm>
                <a:off x="5096372" y="1935424"/>
                <a:ext cx="1240480" cy="310392"/>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CD, Deploy</a:t>
                </a:r>
              </a:p>
            </p:txBody>
          </p:sp>
          <p:sp>
            <p:nvSpPr>
              <p:cNvPr id="160" name="TextBox 159">
                <a:extLst>
                  <a:ext uri="{FF2B5EF4-FFF2-40B4-BE49-F238E27FC236}">
                    <a16:creationId xmlns:a16="http://schemas.microsoft.com/office/drawing/2014/main" id="{88EA6D63-616F-4814-9EEF-95935E809985}"/>
                  </a:ext>
                </a:extLst>
              </p:cNvPr>
              <p:cNvSpPr txBox="1"/>
              <p:nvPr/>
            </p:nvSpPr>
            <p:spPr>
              <a:xfrm>
                <a:off x="5223238" y="1446708"/>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4.</a:t>
                </a:r>
              </a:p>
            </p:txBody>
          </p:sp>
        </p:grpSp>
        <p:cxnSp>
          <p:nvCxnSpPr>
            <p:cNvPr id="161" name="Straight Arrow Connector 160">
              <a:extLst>
                <a:ext uri="{FF2B5EF4-FFF2-40B4-BE49-F238E27FC236}">
                  <a16:creationId xmlns:a16="http://schemas.microsoft.com/office/drawing/2014/main" id="{FAAABD5D-7740-48D8-99A5-3C118548B134}"/>
                </a:ext>
              </a:extLst>
            </p:cNvPr>
            <p:cNvCxnSpPr>
              <a:cxnSpLocks/>
            </p:cNvCxnSpPr>
            <p:nvPr/>
          </p:nvCxnSpPr>
          <p:spPr>
            <a:xfrm flipV="1">
              <a:off x="7674539" y="3039927"/>
              <a:ext cx="1143729" cy="561016"/>
            </a:xfrm>
            <a:prstGeom prst="straightConnector1">
              <a:avLst/>
            </a:prstGeom>
            <a:noFill/>
            <a:ln w="76200" cap="flat" cmpd="sng" algn="ctr">
              <a:solidFill>
                <a:srgbClr val="4DA1C3"/>
              </a:solidFill>
              <a:prstDash val="solid"/>
              <a:headEnd type="none"/>
              <a:tailEnd type="triangle" w="med" len="lg"/>
            </a:ln>
            <a:effectLst/>
          </p:spPr>
        </p:cxnSp>
        <p:pic>
          <p:nvPicPr>
            <p:cNvPr id="162" name="Picture 12" descr="Image result for docker  logo">
              <a:extLst>
                <a:ext uri="{FF2B5EF4-FFF2-40B4-BE49-F238E27FC236}">
                  <a16:creationId xmlns:a16="http://schemas.microsoft.com/office/drawing/2014/main" id="{D0F78AE0-FAE3-4B8C-BAA9-FC15AAFF20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1121" y="2648759"/>
              <a:ext cx="586973" cy="391315"/>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F5B53741-8722-4F00-AC55-FA3EE9047DA3}"/>
                </a:ext>
              </a:extLst>
            </p:cNvPr>
            <p:cNvGrpSpPr/>
            <p:nvPr/>
          </p:nvGrpSpPr>
          <p:grpSpPr>
            <a:xfrm>
              <a:off x="1937831" y="1656850"/>
              <a:ext cx="1453913" cy="1451557"/>
              <a:chOff x="608671" y="1458249"/>
              <a:chExt cx="1483698" cy="1481295"/>
            </a:xfrm>
          </p:grpSpPr>
          <p:sp>
            <p:nvSpPr>
              <p:cNvPr id="164" name="Rounded Rectangle 11">
                <a:extLst>
                  <a:ext uri="{FF2B5EF4-FFF2-40B4-BE49-F238E27FC236}">
                    <a16:creationId xmlns:a16="http://schemas.microsoft.com/office/drawing/2014/main" id="{9F830559-E0E1-4B6A-97B5-19886DC8DA96}"/>
                  </a:ext>
                </a:extLst>
              </p:cNvPr>
              <p:cNvSpPr/>
              <p:nvPr/>
            </p:nvSpPr>
            <p:spPr>
              <a:xfrm>
                <a:off x="608671"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65" name="TextBox 164">
                <a:extLst>
                  <a:ext uri="{FF2B5EF4-FFF2-40B4-BE49-F238E27FC236}">
                    <a16:creationId xmlns:a16="http://schemas.microsoft.com/office/drawing/2014/main" id="{E86F6796-A7B6-4CEF-B53E-999239E3C17E}"/>
                  </a:ext>
                </a:extLst>
              </p:cNvPr>
              <p:cNvSpPr txBox="1"/>
              <p:nvPr/>
            </p:nvSpPr>
            <p:spPr>
              <a:xfrm>
                <a:off x="659206" y="1806524"/>
                <a:ext cx="1375377" cy="876125"/>
              </a:xfrm>
              <a:prstGeom prst="rect">
                <a:avLst/>
              </a:prstGeom>
            </p:spPr>
            <p:txBody>
              <a:bodyPr vert="horz" wrap="square" lIns="89555" tIns="89555" rIns="89555" bIns="89555" rtlCol="0" anchor="t">
                <a:noAutofit/>
              </a:bodyPr>
              <a:lstStyle/>
              <a:p>
                <a:pPr marL="0" marR="0" lvl="0" indent="0"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Source Code Control</a:t>
                </a:r>
              </a:p>
              <a:p>
                <a:pPr marL="0" marR="0" lvl="0" indent="0" algn="ctr" defTabSz="878289" eaLnBrk="1" fontAlgn="auto" latinLnBrk="0" hangingPunct="1">
                  <a:lnSpc>
                    <a:spcPct val="90000"/>
                  </a:lnSpc>
                  <a:spcBef>
                    <a:spcPts val="0"/>
                  </a:spcBef>
                  <a:spcAft>
                    <a:spcPts val="0"/>
                  </a:spcAft>
                  <a:buClrTx/>
                  <a:buSzTx/>
                  <a:buFontTx/>
                  <a:buNone/>
                  <a:tabLst/>
                  <a:defRPr/>
                </a:pPr>
                <a:r>
                  <a:rPr kumimoji="0" lang="en-US" sz="1076"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(SCC)</a:t>
                </a:r>
              </a:p>
            </p:txBody>
          </p:sp>
          <p:sp>
            <p:nvSpPr>
              <p:cNvPr id="166" name="TextBox 165">
                <a:extLst>
                  <a:ext uri="{FF2B5EF4-FFF2-40B4-BE49-F238E27FC236}">
                    <a16:creationId xmlns:a16="http://schemas.microsoft.com/office/drawing/2014/main" id="{C2CCB5B3-B62D-4671-9B59-8A99B516D650}"/>
                  </a:ext>
                </a:extLst>
              </p:cNvPr>
              <p:cNvSpPr txBox="1"/>
              <p:nvPr/>
            </p:nvSpPr>
            <p:spPr>
              <a:xfrm>
                <a:off x="889041" y="1458249"/>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2.</a:t>
                </a:r>
              </a:p>
            </p:txBody>
          </p:sp>
          <p:pic>
            <p:nvPicPr>
              <p:cNvPr id="167" name="Picture 166">
                <a:extLst>
                  <a:ext uri="{FF2B5EF4-FFF2-40B4-BE49-F238E27FC236}">
                    <a16:creationId xmlns:a16="http://schemas.microsoft.com/office/drawing/2014/main" id="{38FE2A7E-5F15-4ED7-B232-51FF228C3577}"/>
                  </a:ext>
                </a:extLst>
              </p:cNvPr>
              <p:cNvPicPr>
                <a:picLocks noChangeAspect="1"/>
              </p:cNvPicPr>
              <p:nvPr/>
            </p:nvPicPr>
            <p:blipFill>
              <a:blip r:embed="rId9"/>
              <a:stretch>
                <a:fillRect/>
              </a:stretch>
            </p:blipFill>
            <p:spPr>
              <a:xfrm>
                <a:off x="1671050" y="2532908"/>
                <a:ext cx="360364" cy="358071"/>
              </a:xfrm>
              <a:prstGeom prst="rect">
                <a:avLst/>
              </a:prstGeom>
            </p:spPr>
          </p:pic>
        </p:grpSp>
        <p:grpSp>
          <p:nvGrpSpPr>
            <p:cNvPr id="168" name="Group 167">
              <a:extLst>
                <a:ext uri="{FF2B5EF4-FFF2-40B4-BE49-F238E27FC236}">
                  <a16:creationId xmlns:a16="http://schemas.microsoft.com/office/drawing/2014/main" id="{7DA8B4B2-59F9-4397-B8AB-AA19F52B6392}"/>
                </a:ext>
              </a:extLst>
            </p:cNvPr>
            <p:cNvGrpSpPr/>
            <p:nvPr/>
          </p:nvGrpSpPr>
          <p:grpSpPr>
            <a:xfrm>
              <a:off x="6178083" y="3289606"/>
              <a:ext cx="1453913" cy="1448835"/>
              <a:chOff x="4935970" y="3124506"/>
              <a:chExt cx="1483488" cy="1478305"/>
            </a:xfrm>
          </p:grpSpPr>
          <p:sp>
            <p:nvSpPr>
              <p:cNvPr id="169" name="Rounded Rectangle 12">
                <a:extLst>
                  <a:ext uri="{FF2B5EF4-FFF2-40B4-BE49-F238E27FC236}">
                    <a16:creationId xmlns:a16="http://schemas.microsoft.com/office/drawing/2014/main" id="{95ADE9D6-CB0B-4A47-A0AC-DE7D58C4F350}"/>
                  </a:ext>
                </a:extLst>
              </p:cNvPr>
              <p:cNvSpPr/>
              <p:nvPr/>
            </p:nvSpPr>
            <p:spPr>
              <a:xfrm>
                <a:off x="4935970" y="3124506"/>
                <a:ext cx="1483488" cy="1478305"/>
              </a:xfrm>
              <a:prstGeom prst="roundRect">
                <a:avLst>
                  <a:gd name="adj" fmla="val 5783"/>
                </a:avLst>
              </a:prstGeom>
              <a:solidFill>
                <a:srgbClr val="E2E6E8">
                  <a:lumMod val="50000"/>
                </a:srgbClr>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latin typeface="Segoe UI Semilight"/>
                </a:endParaRPr>
              </a:p>
            </p:txBody>
          </p:sp>
          <p:pic>
            <p:nvPicPr>
              <p:cNvPr id="170" name="Picture 169">
                <a:extLst>
                  <a:ext uri="{FF2B5EF4-FFF2-40B4-BE49-F238E27FC236}">
                    <a16:creationId xmlns:a16="http://schemas.microsoft.com/office/drawing/2014/main" id="{2D8BA269-F571-494C-8608-7CBD708A032E}"/>
                  </a:ext>
                </a:extLst>
              </p:cNvPr>
              <p:cNvPicPr>
                <a:picLocks noChangeAspect="1"/>
              </p:cNvPicPr>
              <p:nvPr/>
            </p:nvPicPr>
            <p:blipFill>
              <a:blip r:embed="rId10"/>
              <a:stretch>
                <a:fillRect/>
              </a:stretch>
            </p:blipFill>
            <p:spPr>
              <a:xfrm>
                <a:off x="5083438" y="3670563"/>
                <a:ext cx="565823" cy="565823"/>
              </a:xfrm>
              <a:prstGeom prst="rect">
                <a:avLst/>
              </a:prstGeom>
            </p:spPr>
          </p:pic>
        </p:grpSp>
        <p:grpSp>
          <p:nvGrpSpPr>
            <p:cNvPr id="171" name="Group 170">
              <a:extLst>
                <a:ext uri="{FF2B5EF4-FFF2-40B4-BE49-F238E27FC236}">
                  <a16:creationId xmlns:a16="http://schemas.microsoft.com/office/drawing/2014/main" id="{3BFF19E5-29B3-44F4-8E1D-AEE0F17FC691}"/>
                </a:ext>
              </a:extLst>
            </p:cNvPr>
            <p:cNvGrpSpPr/>
            <p:nvPr/>
          </p:nvGrpSpPr>
          <p:grpSpPr>
            <a:xfrm>
              <a:off x="5929295" y="4909450"/>
              <a:ext cx="2027877" cy="1551021"/>
              <a:chOff x="4681901" y="4777485"/>
              <a:chExt cx="2069421" cy="1582797"/>
            </a:xfrm>
          </p:grpSpPr>
          <p:pic>
            <p:nvPicPr>
              <p:cNvPr id="172" name="Picture 171">
                <a:extLst>
                  <a:ext uri="{FF2B5EF4-FFF2-40B4-BE49-F238E27FC236}">
                    <a16:creationId xmlns:a16="http://schemas.microsoft.com/office/drawing/2014/main" id="{58B2488A-25F6-46B6-9B19-59BBE1BEB0CB}"/>
                  </a:ext>
                </a:extLst>
              </p:cNvPr>
              <p:cNvPicPr>
                <a:picLocks noChangeAspect="1"/>
              </p:cNvPicPr>
              <p:nvPr/>
            </p:nvPicPr>
            <p:blipFill>
              <a:blip r:embed="rId11">
                <a:duotone>
                  <a:prstClr val="black"/>
                  <a:srgbClr val="002050">
                    <a:tint val="45000"/>
                    <a:satMod val="400000"/>
                  </a:srgbClr>
                </a:duotone>
                <a:lum bright="-20000"/>
              </a:blip>
              <a:stretch>
                <a:fillRect/>
              </a:stretch>
            </p:blipFill>
            <p:spPr>
              <a:xfrm>
                <a:off x="4681901" y="4854121"/>
                <a:ext cx="2069421" cy="1506161"/>
              </a:xfrm>
              <a:prstGeom prst="rect">
                <a:avLst/>
              </a:prstGeom>
            </p:spPr>
          </p:pic>
          <p:sp>
            <p:nvSpPr>
              <p:cNvPr id="173" name="Rectangle 172">
                <a:extLst>
                  <a:ext uri="{FF2B5EF4-FFF2-40B4-BE49-F238E27FC236}">
                    <a16:creationId xmlns:a16="http://schemas.microsoft.com/office/drawing/2014/main" id="{695F418B-5551-4048-8C3B-54659BE994E0}"/>
                  </a:ext>
                </a:extLst>
              </p:cNvPr>
              <p:cNvSpPr/>
              <p:nvPr/>
            </p:nvSpPr>
            <p:spPr>
              <a:xfrm>
                <a:off x="4984766" y="4897716"/>
                <a:ext cx="1705477" cy="202787"/>
              </a:xfrm>
              <a:prstGeom prst="rect">
                <a:avLst/>
              </a:prstGeom>
              <a:solidFill>
                <a:srgbClr val="000000"/>
              </a:solidFill>
              <a:ln w="10795" cap="flat" cmpd="sng" algn="ctr">
                <a:noFill/>
                <a:prstDash val="solid"/>
              </a:ln>
              <a:effectLst/>
            </p:spPr>
            <p:txBody>
              <a:bodyPr rtlCol="0" anchor="ctr"/>
              <a:lstStyle/>
              <a:p>
                <a:pPr marL="0" marR="0" lvl="0" indent="0" algn="ctr"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74" name="TextBox 173">
                <a:extLst>
                  <a:ext uri="{FF2B5EF4-FFF2-40B4-BE49-F238E27FC236}">
                    <a16:creationId xmlns:a16="http://schemas.microsoft.com/office/drawing/2014/main" id="{0FEFC224-CEBA-4F32-ABD0-6D83C89C7A17}"/>
                  </a:ext>
                </a:extLst>
              </p:cNvPr>
              <p:cNvSpPr txBox="1"/>
              <p:nvPr/>
            </p:nvSpPr>
            <p:spPr>
              <a:xfrm>
                <a:off x="5291402" y="4777485"/>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6.</a:t>
                </a:r>
              </a:p>
            </p:txBody>
          </p:sp>
        </p:grpSp>
        <p:pic>
          <p:nvPicPr>
            <p:cNvPr id="175" name="Picture 4" descr="https://zapier.cachefly.net/storage/services/59152a3a91bfe0ddd2fc9b978448593a.128x128.png">
              <a:extLst>
                <a:ext uri="{FF2B5EF4-FFF2-40B4-BE49-F238E27FC236}">
                  <a16:creationId xmlns:a16="http://schemas.microsoft.com/office/drawing/2014/main" id="{2487D78C-FD39-44BD-A27D-6800500A04D4}"/>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2676065" y="6304963"/>
              <a:ext cx="287592" cy="267643"/>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4" descr="https://zapier.cachefly.net/storage/services/59152a3a91bfe0ddd2fc9b978448593a.128x128.png">
              <a:extLst>
                <a:ext uri="{FF2B5EF4-FFF2-40B4-BE49-F238E27FC236}">
                  <a16:creationId xmlns:a16="http://schemas.microsoft.com/office/drawing/2014/main" id="{232F3FE9-540A-4BF9-BFEE-4BDB3B0554E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2001664" y="1741413"/>
              <a:ext cx="287592" cy="267643"/>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0" descr="https://wiki.jenkins-ci.org/download/attachments/2916393/logo-title.png?version=1&amp;modificationDate=1302753947000">
              <a:extLst>
                <a:ext uri="{FF2B5EF4-FFF2-40B4-BE49-F238E27FC236}">
                  <a16:creationId xmlns:a16="http://schemas.microsoft.com/office/drawing/2014/main" id="{6BB4A737-7D58-48AC-9461-9AFC75121C7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72203"/>
            <a:stretch/>
          </p:blipFill>
          <p:spPr bwMode="auto">
            <a:xfrm>
              <a:off x="1991548" y="2674500"/>
              <a:ext cx="342411" cy="396169"/>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https://zapier.cachefly.net/storage/services/59152a3a91bfe0ddd2fc9b978448593a.128x128.png">
              <a:extLst>
                <a:ext uri="{FF2B5EF4-FFF2-40B4-BE49-F238E27FC236}">
                  <a16:creationId xmlns:a16="http://schemas.microsoft.com/office/drawing/2014/main" id="{EC3330AC-0175-4074-88CE-7543BCBD76A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4145300" y="1741413"/>
              <a:ext cx="287592" cy="267643"/>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https://zapier.cachefly.net/storage/services/59152a3a91bfe0ddd2fc9b978448593a.128x128.png">
              <a:extLst>
                <a:ext uri="{FF2B5EF4-FFF2-40B4-BE49-F238E27FC236}">
                  <a16:creationId xmlns:a16="http://schemas.microsoft.com/office/drawing/2014/main" id="{071909CB-92D2-42A3-B8E1-B37A482EDAD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6288936" y="1741410"/>
              <a:ext cx="287592" cy="267643"/>
            </a:xfrm>
            <a:prstGeom prst="rect">
              <a:avLst/>
            </a:prstGeom>
            <a:noFill/>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8BC30C33-26B4-4967-AD89-B7BD0A953CA5}"/>
                </a:ext>
              </a:extLst>
            </p:cNvPr>
            <p:cNvSpPr/>
            <p:nvPr/>
          </p:nvSpPr>
          <p:spPr>
            <a:xfrm>
              <a:off x="6761633" y="3720149"/>
              <a:ext cx="945985" cy="390363"/>
            </a:xfrm>
            <a:prstGeom prst="rect">
              <a:avLst/>
            </a:prstGeom>
          </p:spPr>
          <p:txBody>
            <a:bodyPr wrap="square">
              <a:spAutoFit/>
            </a:bodyPr>
            <a:lstStyle/>
            <a:p>
              <a:pPr algn="ctr" defTabSz="895939">
                <a:lnSpc>
                  <a:spcPct val="90000"/>
                </a:lnSpc>
                <a:defRPr/>
              </a:pPr>
              <a:r>
                <a:rPr lang="en-US" sz="1076" kern="0" dirty="0">
                  <a:solidFill>
                    <a:srgbClr val="FFFFFF"/>
                  </a:solidFill>
                  <a:ea typeface="Segoe UI" panose="020B0502040204020203" pitchFamily="34" charset="0"/>
                  <a:cs typeface="Segoe UI" panose="020B0502040204020203" pitchFamily="34" charset="0"/>
                </a:rPr>
                <a:t>Container Registry</a:t>
              </a:r>
            </a:p>
          </p:txBody>
        </p:sp>
        <p:sp>
          <p:nvSpPr>
            <p:cNvPr id="181" name="Rectangle 180">
              <a:extLst>
                <a:ext uri="{FF2B5EF4-FFF2-40B4-BE49-F238E27FC236}">
                  <a16:creationId xmlns:a16="http://schemas.microsoft.com/office/drawing/2014/main" id="{9CDC0983-E459-40D5-8188-3F95357C4876}"/>
                </a:ext>
              </a:extLst>
            </p:cNvPr>
            <p:cNvSpPr/>
            <p:nvPr/>
          </p:nvSpPr>
          <p:spPr>
            <a:xfrm>
              <a:off x="6409560" y="5291341"/>
              <a:ext cx="1260629" cy="241348"/>
            </a:xfrm>
            <a:prstGeom prst="rect">
              <a:avLst/>
            </a:prstGeom>
          </p:spPr>
          <p:txBody>
            <a:bodyPr wrap="square">
              <a:spAutoFit/>
            </a:bodyPr>
            <a:lstStyle/>
            <a:p>
              <a:pPr algn="ctr" defTabSz="895939">
                <a:lnSpc>
                  <a:spcPct val="90000"/>
                </a:lnSpc>
                <a:defRPr/>
              </a:pPr>
              <a:r>
                <a:rPr lang="en-US" sz="1076" kern="0" dirty="0">
                  <a:solidFill>
                    <a:srgbClr val="FFFFFF"/>
                  </a:solidFill>
                  <a:ea typeface="Segoe UI" panose="020B0502040204020203" pitchFamily="34" charset="0"/>
                  <a:cs typeface="Segoe UI" panose="020B0502040204020203" pitchFamily="34" charset="0"/>
                </a:rPr>
                <a:t>Monitoring</a:t>
              </a:r>
            </a:p>
          </p:txBody>
        </p:sp>
        <p:pic>
          <p:nvPicPr>
            <p:cNvPr id="182" name="Graphic 181">
              <a:extLst>
                <a:ext uri="{FF2B5EF4-FFF2-40B4-BE49-F238E27FC236}">
                  <a16:creationId xmlns:a16="http://schemas.microsoft.com/office/drawing/2014/main" id="{E05122E1-501A-41B6-BBBF-54BC7608392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13155" y="2557301"/>
              <a:ext cx="476116" cy="476116"/>
            </a:xfrm>
            <a:prstGeom prst="rect">
              <a:avLst/>
            </a:prstGeom>
          </p:spPr>
        </p:pic>
        <p:sp>
          <p:nvSpPr>
            <p:cNvPr id="183" name="AutoShape 4" descr="Image result for nomad hashicorp">
              <a:extLst>
                <a:ext uri="{FF2B5EF4-FFF2-40B4-BE49-F238E27FC236}">
                  <a16:creationId xmlns:a16="http://schemas.microsoft.com/office/drawing/2014/main" id="{6E713D80-F94C-4FBF-A0AF-FFA38E61F926}"/>
                </a:ext>
              </a:extLst>
            </p:cNvPr>
            <p:cNvSpPr>
              <a:spLocks noChangeAspect="1" noChangeArrowheads="1"/>
            </p:cNvSpPr>
            <p:nvPr/>
          </p:nvSpPr>
          <p:spPr bwMode="auto">
            <a:xfrm>
              <a:off x="7282407" y="350255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353535"/>
                </a:solidFill>
                <a:latin typeface="Segoe UI Semilight"/>
              </a:endParaRPr>
            </a:p>
          </p:txBody>
        </p:sp>
      </p:grpSp>
    </p:spTree>
    <p:extLst>
      <p:ext uri="{BB962C8B-B14F-4D97-AF65-F5344CB8AC3E}">
        <p14:creationId xmlns:p14="http://schemas.microsoft.com/office/powerpoint/2010/main" val="3657019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188D7-B730-4438-ABCE-5B9622459CB8}"/>
              </a:ext>
            </a:extLst>
          </p:cNvPr>
          <p:cNvSpPr>
            <a:spLocks noGrp="1"/>
          </p:cNvSpPr>
          <p:nvPr>
            <p:ph type="title"/>
          </p:nvPr>
        </p:nvSpPr>
        <p:spPr/>
        <p:txBody>
          <a:bodyPr/>
          <a:lstStyle/>
          <a:p>
            <a:r>
              <a:rPr lang="en-US" dirty="0"/>
              <a:t>Container-based continuous integration</a:t>
            </a:r>
          </a:p>
        </p:txBody>
      </p:sp>
      <p:graphicFrame>
        <p:nvGraphicFramePr>
          <p:cNvPr id="4" name="Content Placeholder 3" descr="an image showing container CI">
            <a:extLst>
              <a:ext uri="{FF2B5EF4-FFF2-40B4-BE49-F238E27FC236}">
                <a16:creationId xmlns:a16="http://schemas.microsoft.com/office/drawing/2014/main" id="{B54DEBB7-DD00-4168-9BA7-3D14D7810DA1}"/>
              </a:ext>
            </a:extLst>
          </p:cNvPr>
          <p:cNvGraphicFramePr>
            <a:graphicFrameLocks/>
          </p:cNvGraphicFramePr>
          <p:nvPr>
            <p:extLst>
              <p:ext uri="{D42A27DB-BD31-4B8C-83A1-F6EECF244321}">
                <p14:modId xmlns:p14="http://schemas.microsoft.com/office/powerpoint/2010/main" val="13772451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87883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2BDC1-A3C2-AF86-904C-1F705D1F8772}"/>
              </a:ext>
            </a:extLst>
          </p:cNvPr>
          <p:cNvSpPr>
            <a:spLocks noGrp="1"/>
          </p:cNvSpPr>
          <p:nvPr>
            <p:ph type="title"/>
          </p:nvPr>
        </p:nvSpPr>
        <p:spPr/>
        <p:txBody>
          <a:bodyPr/>
          <a:lstStyle/>
          <a:p>
            <a:r>
              <a:rPr lang="en-US" dirty="0"/>
              <a:t>A new way to fix security issues</a:t>
            </a:r>
          </a:p>
        </p:txBody>
      </p:sp>
      <p:pic>
        <p:nvPicPr>
          <p:cNvPr id="7" name="Graphic 6" descr="Warehouse with solid fill">
            <a:extLst>
              <a:ext uri="{FF2B5EF4-FFF2-40B4-BE49-F238E27FC236}">
                <a16:creationId xmlns:a16="http://schemas.microsoft.com/office/drawing/2014/main" id="{490B5632-8C23-FEDD-C34F-C96EBE084A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1591" y="3305175"/>
            <a:ext cx="1073788" cy="1098320"/>
          </a:xfrm>
          <a:prstGeom prst="rect">
            <a:avLst/>
          </a:prstGeom>
        </p:spPr>
      </p:pic>
      <p:pic>
        <p:nvPicPr>
          <p:cNvPr id="8" name="Graphic 7" descr="Server with solid fill">
            <a:extLst>
              <a:ext uri="{FF2B5EF4-FFF2-40B4-BE49-F238E27FC236}">
                <a16:creationId xmlns:a16="http://schemas.microsoft.com/office/drawing/2014/main" id="{2CF64E3E-3156-A4C9-7C1A-622E295945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4317" y="1657696"/>
            <a:ext cx="1073788" cy="1098320"/>
          </a:xfrm>
          <a:prstGeom prst="rect">
            <a:avLst/>
          </a:prstGeom>
        </p:spPr>
      </p:pic>
      <p:sp>
        <p:nvSpPr>
          <p:cNvPr id="13" name="TextBox 12">
            <a:extLst>
              <a:ext uri="{FF2B5EF4-FFF2-40B4-BE49-F238E27FC236}">
                <a16:creationId xmlns:a16="http://schemas.microsoft.com/office/drawing/2014/main" id="{69153443-8CE1-9C97-4506-10E05B8AF85B}"/>
              </a:ext>
            </a:extLst>
          </p:cNvPr>
          <p:cNvSpPr txBox="1"/>
          <p:nvPr/>
        </p:nvSpPr>
        <p:spPr>
          <a:xfrm>
            <a:off x="2857442" y="4319883"/>
            <a:ext cx="1182085" cy="443618"/>
          </a:xfrm>
          <a:prstGeom prst="rect">
            <a:avLst/>
          </a:prstGeom>
          <a:noFill/>
        </p:spPr>
        <p:txBody>
          <a:bodyPr wrap="none" rtlCol="0">
            <a:spAutoFit/>
          </a:bodyPr>
          <a:lstStyle/>
          <a:p>
            <a:r>
              <a:rPr lang="en-US" dirty="0"/>
              <a:t>Registry</a:t>
            </a:r>
          </a:p>
        </p:txBody>
      </p:sp>
      <p:sp>
        <p:nvSpPr>
          <p:cNvPr id="15" name="TextBox 14">
            <a:extLst>
              <a:ext uri="{FF2B5EF4-FFF2-40B4-BE49-F238E27FC236}">
                <a16:creationId xmlns:a16="http://schemas.microsoft.com/office/drawing/2014/main" id="{136DCCD5-6B89-9123-0CBB-81DE71111A31}"/>
              </a:ext>
            </a:extLst>
          </p:cNvPr>
          <p:cNvSpPr txBox="1"/>
          <p:nvPr/>
        </p:nvSpPr>
        <p:spPr>
          <a:xfrm>
            <a:off x="6967303" y="2613887"/>
            <a:ext cx="971555" cy="443618"/>
          </a:xfrm>
          <a:prstGeom prst="rect">
            <a:avLst/>
          </a:prstGeom>
          <a:noFill/>
        </p:spPr>
        <p:txBody>
          <a:bodyPr wrap="none" rtlCol="0">
            <a:spAutoFit/>
          </a:bodyPr>
          <a:lstStyle/>
          <a:p>
            <a:r>
              <a:rPr lang="en-US" dirty="0"/>
              <a:t>Server</a:t>
            </a:r>
          </a:p>
        </p:txBody>
      </p:sp>
      <p:cxnSp>
        <p:nvCxnSpPr>
          <p:cNvPr id="16" name="Straight Arrow Connector 15">
            <a:extLst>
              <a:ext uri="{FF2B5EF4-FFF2-40B4-BE49-F238E27FC236}">
                <a16:creationId xmlns:a16="http://schemas.microsoft.com/office/drawing/2014/main" id="{AEF45932-E061-D944-646C-E0C54DDAB60E}"/>
              </a:ext>
            </a:extLst>
          </p:cNvPr>
          <p:cNvCxnSpPr>
            <a:cxnSpLocks/>
            <a:stCxn id="7" idx="3"/>
            <a:endCxn id="8" idx="1"/>
          </p:cNvCxnSpPr>
          <p:nvPr/>
        </p:nvCxnSpPr>
        <p:spPr>
          <a:xfrm flipV="1">
            <a:off x="3985378" y="2206856"/>
            <a:ext cx="2918938" cy="1647479"/>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A7D6EC68-E905-FBAB-E982-49E82C352133}"/>
              </a:ext>
            </a:extLst>
          </p:cNvPr>
          <p:cNvCxnSpPr>
            <a:cxnSpLocks/>
            <a:stCxn id="7" idx="3"/>
          </p:cNvCxnSpPr>
          <p:nvPr/>
        </p:nvCxnSpPr>
        <p:spPr>
          <a:xfrm>
            <a:off x="3985378" y="3854335"/>
            <a:ext cx="2972313" cy="134205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2DF691B9-66CC-A220-09FD-83AEFA5B5EFB}"/>
              </a:ext>
            </a:extLst>
          </p:cNvPr>
          <p:cNvSpPr txBox="1"/>
          <p:nvPr/>
        </p:nvSpPr>
        <p:spPr>
          <a:xfrm>
            <a:off x="4196977" y="3631402"/>
            <a:ext cx="1464899" cy="443618"/>
          </a:xfrm>
          <a:prstGeom prst="rect">
            <a:avLst/>
          </a:prstGeom>
          <a:noFill/>
        </p:spPr>
        <p:txBody>
          <a:bodyPr wrap="none" rtlCol="0">
            <a:spAutoFit/>
          </a:bodyPr>
          <a:lstStyle/>
          <a:p>
            <a:r>
              <a:rPr lang="en-US" dirty="0"/>
              <a:t>Pull image</a:t>
            </a:r>
          </a:p>
        </p:txBody>
      </p:sp>
      <p:pic>
        <p:nvPicPr>
          <p:cNvPr id="20" name="Graphic 19" descr="Server with solid fill">
            <a:extLst>
              <a:ext uri="{FF2B5EF4-FFF2-40B4-BE49-F238E27FC236}">
                <a16:creationId xmlns:a16="http://schemas.microsoft.com/office/drawing/2014/main" id="{C973010B-89B1-8D1D-966E-D6A622223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4317" y="4647233"/>
            <a:ext cx="1073788" cy="1098320"/>
          </a:xfrm>
          <a:prstGeom prst="rect">
            <a:avLst/>
          </a:prstGeom>
        </p:spPr>
      </p:pic>
      <p:sp>
        <p:nvSpPr>
          <p:cNvPr id="21" name="TextBox 20">
            <a:extLst>
              <a:ext uri="{FF2B5EF4-FFF2-40B4-BE49-F238E27FC236}">
                <a16:creationId xmlns:a16="http://schemas.microsoft.com/office/drawing/2014/main" id="{37C8A8A7-F44F-C543-19C7-7E02EC9B01DE}"/>
              </a:ext>
            </a:extLst>
          </p:cNvPr>
          <p:cNvSpPr txBox="1"/>
          <p:nvPr/>
        </p:nvSpPr>
        <p:spPr>
          <a:xfrm>
            <a:off x="6967303" y="5603424"/>
            <a:ext cx="971555" cy="443618"/>
          </a:xfrm>
          <a:prstGeom prst="rect">
            <a:avLst/>
          </a:prstGeom>
          <a:noFill/>
        </p:spPr>
        <p:txBody>
          <a:bodyPr wrap="none" rtlCol="0">
            <a:spAutoFit/>
          </a:bodyPr>
          <a:lstStyle/>
          <a:p>
            <a:r>
              <a:rPr lang="en-US" dirty="0"/>
              <a:t>Server</a:t>
            </a:r>
          </a:p>
        </p:txBody>
      </p:sp>
      <p:cxnSp>
        <p:nvCxnSpPr>
          <p:cNvPr id="23" name="Elbow Connector 22">
            <a:extLst>
              <a:ext uri="{FF2B5EF4-FFF2-40B4-BE49-F238E27FC236}">
                <a16:creationId xmlns:a16="http://schemas.microsoft.com/office/drawing/2014/main" id="{98236EE1-33BB-D371-415A-F6A47040BFFC}"/>
              </a:ext>
            </a:extLst>
          </p:cNvPr>
          <p:cNvCxnSpPr>
            <a:stCxn id="8" idx="3"/>
            <a:endCxn id="8" idx="0"/>
          </p:cNvCxnSpPr>
          <p:nvPr/>
        </p:nvCxnSpPr>
        <p:spPr>
          <a:xfrm flipH="1" flipV="1">
            <a:off x="7441211" y="1657696"/>
            <a:ext cx="536894" cy="549160"/>
          </a:xfrm>
          <a:prstGeom prst="bentConnector4">
            <a:avLst>
              <a:gd name="adj1" fmla="val -42578"/>
              <a:gd name="adj2" fmla="val 141627"/>
            </a:avLst>
          </a:prstGeom>
          <a:ln w="381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23B608-5EF3-DB1A-EFC1-D7A38FE63BD4}"/>
              </a:ext>
            </a:extLst>
          </p:cNvPr>
          <p:cNvSpPr txBox="1"/>
          <p:nvPr/>
        </p:nvSpPr>
        <p:spPr>
          <a:xfrm>
            <a:off x="8410575" y="1476375"/>
            <a:ext cx="1712135"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Keeps starting </a:t>
            </a:r>
          </a:p>
          <a:p>
            <a:pPr algn="l"/>
            <a:r>
              <a:rPr lang="en-US" sz="2000" dirty="0">
                <a:gradFill>
                  <a:gsLst>
                    <a:gs pos="2917">
                      <a:schemeClr val="tx1"/>
                    </a:gs>
                    <a:gs pos="30000">
                      <a:schemeClr val="tx1"/>
                    </a:gs>
                  </a:gsLst>
                  <a:lin ang="5400000" scaled="0"/>
                </a:gradFill>
              </a:rPr>
              <a:t>new containers</a:t>
            </a:r>
          </a:p>
        </p:txBody>
      </p:sp>
      <p:sp>
        <p:nvSpPr>
          <p:cNvPr id="25" name="TextBox 24">
            <a:extLst>
              <a:ext uri="{FF2B5EF4-FFF2-40B4-BE49-F238E27FC236}">
                <a16:creationId xmlns:a16="http://schemas.microsoft.com/office/drawing/2014/main" id="{B443077A-61FF-21E2-7BC0-81976900A808}"/>
              </a:ext>
            </a:extLst>
          </p:cNvPr>
          <p:cNvSpPr txBox="1"/>
          <p:nvPr/>
        </p:nvSpPr>
        <p:spPr>
          <a:xfrm>
            <a:off x="8410574" y="4888616"/>
            <a:ext cx="1572546"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New server</a:t>
            </a:r>
          </a:p>
          <a:p>
            <a:pPr algn="l"/>
            <a:r>
              <a:rPr lang="en-US" sz="2000" dirty="0">
                <a:gradFill>
                  <a:gsLst>
                    <a:gs pos="2917">
                      <a:schemeClr val="tx1"/>
                    </a:gs>
                    <a:gs pos="30000">
                      <a:schemeClr val="tx1"/>
                    </a:gs>
                  </a:gsLst>
                  <a:lin ang="5400000" scaled="0"/>
                </a:gradFill>
              </a:rPr>
              <a:t>Pulls in image</a:t>
            </a:r>
          </a:p>
        </p:txBody>
      </p:sp>
      <p:sp>
        <p:nvSpPr>
          <p:cNvPr id="26" name="Rounded Rectangle 25">
            <a:extLst>
              <a:ext uri="{FF2B5EF4-FFF2-40B4-BE49-F238E27FC236}">
                <a16:creationId xmlns:a16="http://schemas.microsoft.com/office/drawing/2014/main" id="{79FC7036-258D-DEFB-C47B-9AF84FE937BA}"/>
              </a:ext>
            </a:extLst>
          </p:cNvPr>
          <p:cNvSpPr/>
          <p:nvPr/>
        </p:nvSpPr>
        <p:spPr bwMode="auto">
          <a:xfrm rot="937534">
            <a:off x="1231192" y="2445948"/>
            <a:ext cx="8427308" cy="1097195"/>
          </a:xfrm>
          <a:prstGeom prst="roundRect">
            <a:avLst/>
          </a:prstGeom>
          <a:solidFill>
            <a:srgbClr val="FF0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ln>
                  <a:solidFill>
                    <a:schemeClr val="bg1"/>
                  </a:solidFill>
                </a:ln>
                <a:solidFill>
                  <a:schemeClr val="bg1"/>
                </a:solidFill>
                <a:ea typeface="Segoe UI" pitchFamily="34" charset="0"/>
                <a:cs typeface="Segoe UI" pitchFamily="34" charset="0"/>
              </a:rPr>
              <a:t>Security issue in container image</a:t>
            </a:r>
          </a:p>
        </p:txBody>
      </p:sp>
      <p:sp>
        <p:nvSpPr>
          <p:cNvPr id="27" name="Rounded Rectangle 26">
            <a:extLst>
              <a:ext uri="{FF2B5EF4-FFF2-40B4-BE49-F238E27FC236}">
                <a16:creationId xmlns:a16="http://schemas.microsoft.com/office/drawing/2014/main" id="{DEBF697C-9F93-5B9D-56F7-FB4B2619CB86}"/>
              </a:ext>
            </a:extLst>
          </p:cNvPr>
          <p:cNvSpPr/>
          <p:nvPr/>
        </p:nvSpPr>
        <p:spPr bwMode="auto">
          <a:xfrm rot="20783724">
            <a:off x="4198860" y="3586872"/>
            <a:ext cx="3600275" cy="1097195"/>
          </a:xfrm>
          <a:prstGeom prst="roundRect">
            <a:avLst/>
          </a:prstGeom>
          <a:solidFill>
            <a:srgbClr val="FF000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ln>
                  <a:solidFill>
                    <a:schemeClr val="bg1"/>
                  </a:solidFill>
                </a:ln>
                <a:solidFill>
                  <a:schemeClr val="bg1"/>
                </a:solidFill>
                <a:ea typeface="Segoe UI" pitchFamily="34" charset="0"/>
                <a:cs typeface="Segoe UI" pitchFamily="34" charset="0"/>
              </a:rPr>
              <a:t>What now?</a:t>
            </a:r>
          </a:p>
        </p:txBody>
      </p:sp>
    </p:spTree>
    <p:extLst>
      <p:ext uri="{BB962C8B-B14F-4D97-AF65-F5344CB8AC3E}">
        <p14:creationId xmlns:p14="http://schemas.microsoft.com/office/powerpoint/2010/main" val="3995191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8" presetClass="entr" presetSubtype="12" fill="hold" grpId="0" nodeType="afterEffect">
                                  <p:stCondLst>
                                    <p:cond delay="1000"/>
                                  </p:stCondLst>
                                  <p:childTnLst>
                                    <p:set>
                                      <p:cBhvr>
                                        <p:cTn id="9" dur="1" fill="hold">
                                          <p:stCondLst>
                                            <p:cond delay="0"/>
                                          </p:stCondLst>
                                        </p:cTn>
                                        <p:tgtEl>
                                          <p:spTgt spid="27"/>
                                        </p:tgtEl>
                                        <p:attrNameLst>
                                          <p:attrName>style.visibility</p:attrName>
                                        </p:attrNameLst>
                                      </p:cBhvr>
                                      <p:to>
                                        <p:strVal val="visible"/>
                                      </p:to>
                                    </p:set>
                                    <p:animEffect transition="in" filter="strips(downLeft)">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grpId="1" nodeType="clickEffect">
                                  <p:stCondLst>
                                    <p:cond delay="0"/>
                                  </p:stCondLst>
                                  <p:childTnLst>
                                    <p:animEffect transition="out" filter="checkerboard(across)">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par>
                                <p:cTn id="16" presetID="5" presetClass="exit" presetSubtype="10" fill="hold" grpId="1" nodeType="withEffect">
                                  <p:stCondLst>
                                    <p:cond delay="0"/>
                                  </p:stCondLst>
                                  <p:childTnLst>
                                    <p:animEffect transition="out" filter="checkerboard(across)">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par>
                          <p:cTn id="19" fill="hold">
                            <p:stCondLst>
                              <p:cond delay="500"/>
                            </p:stCondLst>
                            <p:childTnLst>
                              <p:par>
                                <p:cTn id="20" presetID="1" presetClass="emph" presetSubtype="2" fill="hold" nodeType="afterEffect">
                                  <p:stCondLst>
                                    <p:cond delay="0"/>
                                  </p:stCondLst>
                                  <p:childTnLst>
                                    <p:animClr clrSpc="rgb" dir="cw">
                                      <p:cBhvr>
                                        <p:cTn id="21" dur="500" fill="hold"/>
                                        <p:tgtEl>
                                          <p:spTgt spid="7"/>
                                        </p:tgtEl>
                                        <p:attrNameLst>
                                          <p:attrName>fillcolor</p:attrName>
                                        </p:attrNameLst>
                                      </p:cBhvr>
                                      <p:to>
                                        <a:srgbClr val="FF0000"/>
                                      </p:to>
                                    </p:animClr>
                                    <p:set>
                                      <p:cBhvr>
                                        <p:cTn id="22" dur="500" fill="hold"/>
                                        <p:tgtEl>
                                          <p:spTgt spid="7"/>
                                        </p:tgtEl>
                                        <p:attrNameLst>
                                          <p:attrName>fill.type</p:attrName>
                                        </p:attrNameLst>
                                      </p:cBhvr>
                                      <p:to>
                                        <p:strVal val="solid"/>
                                      </p:to>
                                    </p:set>
                                    <p:set>
                                      <p:cBhvr>
                                        <p:cTn id="23" dur="500" fill="hold"/>
                                        <p:tgtEl>
                                          <p:spTgt spid="7"/>
                                        </p:tgtEl>
                                        <p:attrNameLst>
                                          <p:attrName>fill.on</p:attrName>
                                        </p:attrNameLst>
                                      </p:cBhvr>
                                      <p:to>
                                        <p:strVal val="tru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100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par>
                                <p:cTn id="35" presetID="9"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dissolve">
                                      <p:cBhvr>
                                        <p:cTn id="40" dur="500"/>
                                        <p:tgtEl>
                                          <p:spTgt spid="2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ssolv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animBg="1"/>
      <p:bldP spid="26" grpId="1" animBg="1"/>
      <p:bldP spid="27" grpId="0" animBg="1"/>
      <p:bldP spid="2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48D2B-926F-6933-9854-1B5B55686038}"/>
              </a:ext>
            </a:extLst>
          </p:cNvPr>
          <p:cNvSpPr>
            <a:spLocks noGrp="1"/>
          </p:cNvSpPr>
          <p:nvPr>
            <p:ph type="title"/>
          </p:nvPr>
        </p:nvSpPr>
        <p:spPr/>
        <p:txBody>
          <a:bodyPr/>
          <a:lstStyle/>
          <a:p>
            <a:r>
              <a:rPr lang="en-US" dirty="0"/>
              <a:t>The CI step is the solution</a:t>
            </a:r>
          </a:p>
        </p:txBody>
      </p:sp>
      <p:pic>
        <p:nvPicPr>
          <p:cNvPr id="4" name="Picture 3">
            <a:extLst>
              <a:ext uri="{FF2B5EF4-FFF2-40B4-BE49-F238E27FC236}">
                <a16:creationId xmlns:a16="http://schemas.microsoft.com/office/drawing/2014/main" id="{6C4C9F86-9524-CF72-6768-475782F3D2E9}"/>
              </a:ext>
            </a:extLst>
          </p:cNvPr>
          <p:cNvPicPr>
            <a:picLocks noChangeAspect="1"/>
          </p:cNvPicPr>
          <p:nvPr/>
        </p:nvPicPr>
        <p:blipFill>
          <a:blip r:embed="rId3"/>
          <a:stretch>
            <a:fillRect/>
          </a:stretch>
        </p:blipFill>
        <p:spPr>
          <a:xfrm>
            <a:off x="583646" y="4811196"/>
            <a:ext cx="3644900" cy="1739900"/>
          </a:xfrm>
          <a:prstGeom prst="rect">
            <a:avLst/>
          </a:prstGeom>
        </p:spPr>
      </p:pic>
      <p:sp>
        <p:nvSpPr>
          <p:cNvPr id="6" name="Right Arrow 5">
            <a:extLst>
              <a:ext uri="{FF2B5EF4-FFF2-40B4-BE49-F238E27FC236}">
                <a16:creationId xmlns:a16="http://schemas.microsoft.com/office/drawing/2014/main" id="{4CB4640C-746A-85F6-D806-7E1DBC01C934}"/>
              </a:ext>
            </a:extLst>
          </p:cNvPr>
          <p:cNvSpPr/>
          <p:nvPr/>
        </p:nvSpPr>
        <p:spPr>
          <a:xfrm>
            <a:off x="2207241" y="1907017"/>
            <a:ext cx="2621507"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pic>
        <p:nvPicPr>
          <p:cNvPr id="7" name="Picture 6">
            <a:extLst>
              <a:ext uri="{FF2B5EF4-FFF2-40B4-BE49-F238E27FC236}">
                <a16:creationId xmlns:a16="http://schemas.microsoft.com/office/drawing/2014/main" id="{96B53F92-52E2-868E-2B85-8497E7788D44}"/>
              </a:ext>
            </a:extLst>
          </p:cNvPr>
          <p:cNvPicPr>
            <a:picLocks noChangeAspect="1"/>
          </p:cNvPicPr>
          <p:nvPr/>
        </p:nvPicPr>
        <p:blipFill>
          <a:blip r:embed="rId4">
            <a:duotone>
              <a:prstClr val="black"/>
              <a:srgbClr val="0078D7">
                <a:tint val="45000"/>
                <a:satMod val="400000"/>
              </a:srgbClr>
            </a:duotone>
          </a:blip>
          <a:stretch>
            <a:fillRect/>
          </a:stretch>
        </p:blipFill>
        <p:spPr>
          <a:xfrm>
            <a:off x="2795692" y="2022272"/>
            <a:ext cx="587847" cy="613039"/>
          </a:xfrm>
          <a:prstGeom prst="rect">
            <a:avLst/>
          </a:prstGeom>
        </p:spPr>
      </p:pic>
      <p:cxnSp>
        <p:nvCxnSpPr>
          <p:cNvPr id="8" name="Straight Arrow Connector 7">
            <a:extLst>
              <a:ext uri="{FF2B5EF4-FFF2-40B4-BE49-F238E27FC236}">
                <a16:creationId xmlns:a16="http://schemas.microsoft.com/office/drawing/2014/main" id="{087024D1-94C6-E198-43B3-0E99FCC2186F}"/>
              </a:ext>
            </a:extLst>
          </p:cNvPr>
          <p:cNvCxnSpPr>
            <a:cxnSpLocks/>
          </p:cNvCxnSpPr>
          <p:nvPr/>
        </p:nvCxnSpPr>
        <p:spPr>
          <a:xfrm>
            <a:off x="5464863" y="3018972"/>
            <a:ext cx="771308" cy="656524"/>
          </a:xfrm>
          <a:prstGeom prst="straightConnector1">
            <a:avLst/>
          </a:prstGeom>
          <a:noFill/>
          <a:ln w="76200" cap="flat" cmpd="sng" algn="ctr">
            <a:solidFill>
              <a:srgbClr val="4DA1C3"/>
            </a:solidFill>
            <a:prstDash val="solid"/>
            <a:headEnd type="triangle" w="med" len="lg"/>
            <a:tailEnd type="triangle" w="med" len="lg"/>
          </a:ln>
          <a:effectLst/>
        </p:spPr>
      </p:cxnSp>
      <p:grpSp>
        <p:nvGrpSpPr>
          <p:cNvPr id="9" name="Group 8">
            <a:extLst>
              <a:ext uri="{FF2B5EF4-FFF2-40B4-BE49-F238E27FC236}">
                <a16:creationId xmlns:a16="http://schemas.microsoft.com/office/drawing/2014/main" id="{97638577-B87A-0ED7-F935-6549280FBD7C}"/>
              </a:ext>
            </a:extLst>
          </p:cNvPr>
          <p:cNvGrpSpPr/>
          <p:nvPr/>
        </p:nvGrpSpPr>
        <p:grpSpPr>
          <a:xfrm>
            <a:off x="4950122" y="2752108"/>
            <a:ext cx="521721" cy="305129"/>
            <a:chOff x="4227749" y="3121751"/>
            <a:chExt cx="532409" cy="311380"/>
          </a:xfrm>
        </p:grpSpPr>
        <p:grpSp>
          <p:nvGrpSpPr>
            <p:cNvPr id="91" name="Group 90">
              <a:extLst>
                <a:ext uri="{FF2B5EF4-FFF2-40B4-BE49-F238E27FC236}">
                  <a16:creationId xmlns:a16="http://schemas.microsoft.com/office/drawing/2014/main" id="{7596520D-40AE-C272-FEA5-10234B93BE66}"/>
                </a:ext>
              </a:extLst>
            </p:cNvPr>
            <p:cNvGrpSpPr>
              <a:grpSpLocks noChangeAspect="1"/>
            </p:cNvGrpSpPr>
            <p:nvPr/>
          </p:nvGrpSpPr>
          <p:grpSpPr>
            <a:xfrm>
              <a:off x="4227749" y="3180454"/>
              <a:ext cx="450741" cy="252677"/>
              <a:chOff x="3523102" y="1791568"/>
              <a:chExt cx="6746733" cy="3782104"/>
            </a:xfrm>
            <a:solidFill>
              <a:srgbClr val="002060"/>
            </a:solidFill>
          </p:grpSpPr>
          <p:sp>
            <p:nvSpPr>
              <p:cNvPr id="93" name="Rectangle 92">
                <a:extLst>
                  <a:ext uri="{FF2B5EF4-FFF2-40B4-BE49-F238E27FC236}">
                    <a16:creationId xmlns:a16="http://schemas.microsoft.com/office/drawing/2014/main" id="{24D34035-4E4C-C11A-D1A2-F5EFC257AE15}"/>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algn="ctr" defTabSz="1194557">
                  <a:lnSpc>
                    <a:spcPct val="90000"/>
                  </a:lnSpc>
                  <a:defRPr/>
                </a:pPr>
                <a:endParaRPr lang="en-US" sz="1728" kern="0">
                  <a:solidFill>
                    <a:srgbClr val="FFFFFF"/>
                  </a:solidFill>
                  <a:latin typeface="Calibri" panose="020F0502020204030204"/>
                </a:endParaRPr>
              </a:p>
            </p:txBody>
          </p:sp>
          <p:sp>
            <p:nvSpPr>
              <p:cNvPr id="94" name="Freeform 73">
                <a:extLst>
                  <a:ext uri="{FF2B5EF4-FFF2-40B4-BE49-F238E27FC236}">
                    <a16:creationId xmlns:a16="http://schemas.microsoft.com/office/drawing/2014/main" id="{58A785E1-D7A4-302A-B340-1CD61A0EE81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194557">
                  <a:lnSpc>
                    <a:spcPct val="90000"/>
                  </a:lnSpc>
                  <a:defRPr/>
                </a:pPr>
                <a:endParaRPr lang="en-US" sz="1728" kern="0">
                  <a:solidFill>
                    <a:srgbClr val="FFFFFF"/>
                  </a:solidFill>
                  <a:latin typeface="Calibri" panose="020F0502020204030204"/>
                </a:endParaRPr>
              </a:p>
            </p:txBody>
          </p:sp>
          <p:sp>
            <p:nvSpPr>
              <p:cNvPr id="95" name="Freeform 74">
                <a:extLst>
                  <a:ext uri="{FF2B5EF4-FFF2-40B4-BE49-F238E27FC236}">
                    <a16:creationId xmlns:a16="http://schemas.microsoft.com/office/drawing/2014/main" id="{BCF47D84-689F-70DF-9064-32992C3084A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194557">
                  <a:lnSpc>
                    <a:spcPct val="90000"/>
                  </a:lnSpc>
                  <a:defRPr/>
                </a:pPr>
                <a:endParaRPr lang="en-US" sz="1728" kern="0">
                  <a:solidFill>
                    <a:srgbClr val="FFFFFF"/>
                  </a:solidFill>
                  <a:latin typeface="Calibri" panose="020F0502020204030204"/>
                </a:endParaRPr>
              </a:p>
            </p:txBody>
          </p:sp>
        </p:grpSp>
        <p:pic>
          <p:nvPicPr>
            <p:cNvPr id="92" name="Picture 91">
              <a:extLst>
                <a:ext uri="{FF2B5EF4-FFF2-40B4-BE49-F238E27FC236}">
                  <a16:creationId xmlns:a16="http://schemas.microsoft.com/office/drawing/2014/main" id="{9B10CE38-C760-E5A8-C8F6-136B6AF4C3AB}"/>
                </a:ext>
              </a:extLst>
            </p:cNvPr>
            <p:cNvPicPr>
              <a:picLocks noChangeAspect="1"/>
            </p:cNvPicPr>
            <p:nvPr/>
          </p:nvPicPr>
          <p:blipFill>
            <a:blip r:embed="rId5"/>
            <a:stretch>
              <a:fillRect/>
            </a:stretch>
          </p:blipFill>
          <p:spPr>
            <a:xfrm>
              <a:off x="4271287" y="3121751"/>
              <a:ext cx="488871" cy="273622"/>
            </a:xfrm>
            <a:prstGeom prst="rect">
              <a:avLst/>
            </a:prstGeom>
          </p:spPr>
        </p:pic>
      </p:grpSp>
      <p:sp>
        <p:nvSpPr>
          <p:cNvPr id="10" name="Right Arrow 5">
            <a:extLst>
              <a:ext uri="{FF2B5EF4-FFF2-40B4-BE49-F238E27FC236}">
                <a16:creationId xmlns:a16="http://schemas.microsoft.com/office/drawing/2014/main" id="{7A7B6D73-F7D1-F05A-7B3B-46208A7581EE}"/>
              </a:ext>
            </a:extLst>
          </p:cNvPr>
          <p:cNvSpPr/>
          <p:nvPr/>
        </p:nvSpPr>
        <p:spPr>
          <a:xfrm>
            <a:off x="4309893" y="1907017"/>
            <a:ext cx="2621507"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grpSp>
        <p:nvGrpSpPr>
          <p:cNvPr id="11" name="Group 10">
            <a:extLst>
              <a:ext uri="{FF2B5EF4-FFF2-40B4-BE49-F238E27FC236}">
                <a16:creationId xmlns:a16="http://schemas.microsoft.com/office/drawing/2014/main" id="{21A28076-E598-C282-888B-3502D0B31177}"/>
              </a:ext>
            </a:extLst>
          </p:cNvPr>
          <p:cNvGrpSpPr/>
          <p:nvPr/>
        </p:nvGrpSpPr>
        <p:grpSpPr>
          <a:xfrm>
            <a:off x="4063490" y="1650285"/>
            <a:ext cx="1453913" cy="1458120"/>
            <a:chOff x="2777875" y="1451550"/>
            <a:chExt cx="1483698" cy="1487994"/>
          </a:xfrm>
        </p:grpSpPr>
        <p:sp>
          <p:nvSpPr>
            <p:cNvPr id="88" name="Rounded Rectangle 12">
              <a:extLst>
                <a:ext uri="{FF2B5EF4-FFF2-40B4-BE49-F238E27FC236}">
                  <a16:creationId xmlns:a16="http://schemas.microsoft.com/office/drawing/2014/main" id="{83C36C2A-BF51-8470-EB28-BC064A84EFCD}"/>
                </a:ext>
              </a:extLst>
            </p:cNvPr>
            <p:cNvSpPr/>
            <p:nvPr/>
          </p:nvSpPr>
          <p:spPr>
            <a:xfrm>
              <a:off x="2777875"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89" name="TextBox 88">
              <a:extLst>
                <a:ext uri="{FF2B5EF4-FFF2-40B4-BE49-F238E27FC236}">
                  <a16:creationId xmlns:a16="http://schemas.microsoft.com/office/drawing/2014/main" id="{AC085166-8851-61CB-8BAF-0C305C39E62E}"/>
                </a:ext>
              </a:extLst>
            </p:cNvPr>
            <p:cNvSpPr txBox="1"/>
            <p:nvPr/>
          </p:nvSpPr>
          <p:spPr>
            <a:xfrm>
              <a:off x="2825969" y="1794022"/>
              <a:ext cx="1387510" cy="899200"/>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Build/CI,</a:t>
              </a:r>
            </a:p>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Integrate,</a:t>
              </a:r>
            </a:p>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Test</a:t>
              </a:r>
            </a:p>
          </p:txBody>
        </p:sp>
        <p:sp>
          <p:nvSpPr>
            <p:cNvPr id="90" name="TextBox 89">
              <a:extLst>
                <a:ext uri="{FF2B5EF4-FFF2-40B4-BE49-F238E27FC236}">
                  <a16:creationId xmlns:a16="http://schemas.microsoft.com/office/drawing/2014/main" id="{5F32719C-AD37-B353-753F-3CCFCEEC220D}"/>
                </a:ext>
              </a:extLst>
            </p:cNvPr>
            <p:cNvSpPr txBox="1"/>
            <p:nvPr/>
          </p:nvSpPr>
          <p:spPr>
            <a:xfrm>
              <a:off x="3081795" y="1451550"/>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3.</a:t>
              </a:r>
            </a:p>
          </p:txBody>
        </p:sp>
      </p:grpSp>
      <p:sp>
        <p:nvSpPr>
          <p:cNvPr id="12" name="Right Arrow 5">
            <a:extLst>
              <a:ext uri="{FF2B5EF4-FFF2-40B4-BE49-F238E27FC236}">
                <a16:creationId xmlns:a16="http://schemas.microsoft.com/office/drawing/2014/main" id="{16325607-0AC0-CB82-1F6D-D37B6572D63A}"/>
              </a:ext>
            </a:extLst>
          </p:cNvPr>
          <p:cNvSpPr/>
          <p:nvPr/>
        </p:nvSpPr>
        <p:spPr>
          <a:xfrm rot="16200000">
            <a:off x="1711697" y="3520919"/>
            <a:ext cx="1875665"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5" name="Right Arrow 5">
            <a:extLst>
              <a:ext uri="{FF2B5EF4-FFF2-40B4-BE49-F238E27FC236}">
                <a16:creationId xmlns:a16="http://schemas.microsoft.com/office/drawing/2014/main" id="{81A8C1EA-3FA2-4870-5A90-58C5355C47F8}"/>
              </a:ext>
            </a:extLst>
          </p:cNvPr>
          <p:cNvSpPr/>
          <p:nvPr/>
        </p:nvSpPr>
        <p:spPr>
          <a:xfrm>
            <a:off x="6848673" y="1896447"/>
            <a:ext cx="2000109"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6" name="Bent Arrow 14">
            <a:extLst>
              <a:ext uri="{FF2B5EF4-FFF2-40B4-BE49-F238E27FC236}">
                <a16:creationId xmlns:a16="http://schemas.microsoft.com/office/drawing/2014/main" id="{37580855-F26A-347B-BDD6-23A99DF1B96C}"/>
              </a:ext>
            </a:extLst>
          </p:cNvPr>
          <p:cNvSpPr/>
          <p:nvPr/>
        </p:nvSpPr>
        <p:spPr>
          <a:xfrm rot="10800000">
            <a:off x="4197426" y="3029557"/>
            <a:ext cx="5729523" cy="3059908"/>
          </a:xfrm>
          <a:prstGeom prst="bentArrow">
            <a:avLst>
              <a:gd name="adj1" fmla="val 4873"/>
              <a:gd name="adj2" fmla="val 8600"/>
              <a:gd name="adj3" fmla="val 13322"/>
              <a:gd name="adj4" fmla="val 294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9" name="Rectangle 18">
            <a:extLst>
              <a:ext uri="{FF2B5EF4-FFF2-40B4-BE49-F238E27FC236}">
                <a16:creationId xmlns:a16="http://schemas.microsoft.com/office/drawing/2014/main" id="{BEB82BD0-84CA-831A-E6AC-0330822DC5AB}"/>
              </a:ext>
            </a:extLst>
          </p:cNvPr>
          <p:cNvSpPr/>
          <p:nvPr/>
        </p:nvSpPr>
        <p:spPr>
          <a:xfrm>
            <a:off x="1926249" y="3868257"/>
            <a:ext cx="505696" cy="390363"/>
          </a:xfrm>
          <a:prstGeom prst="rect">
            <a:avLst/>
          </a:prstGeom>
        </p:spPr>
        <p:txBody>
          <a:bodyPr wrap="square">
            <a:spAutoFit/>
          </a:bodyPr>
          <a:lstStyle/>
          <a:p>
            <a:pPr algn="ctr" defTabSz="895939">
              <a:lnSpc>
                <a:spcPct val="90000"/>
              </a:lnSpc>
              <a:defRPr/>
            </a:pPr>
            <a:r>
              <a:rPr lang="en-US" sz="1076" kern="0" dirty="0">
                <a:solidFill>
                  <a:srgbClr val="E6E6E6">
                    <a:lumMod val="25000"/>
                  </a:srgbClr>
                </a:solidFill>
                <a:ea typeface="Segoe UI" panose="020B0502040204020203" pitchFamily="34" charset="0"/>
                <a:cs typeface="Segoe UI" panose="020B0502040204020203" pitchFamily="34" charset="0"/>
              </a:rPr>
              <a:t>Push</a:t>
            </a:r>
          </a:p>
          <a:p>
            <a:pPr algn="ctr" defTabSz="895939">
              <a:lnSpc>
                <a:spcPct val="90000"/>
              </a:lnSpc>
              <a:defRPr/>
            </a:pPr>
            <a:r>
              <a:rPr lang="en-US" sz="1076" kern="0" dirty="0">
                <a:solidFill>
                  <a:srgbClr val="E6E6E6">
                    <a:lumMod val="25000"/>
                  </a:srgbClr>
                </a:solidFill>
                <a:ea typeface="Segoe UI" panose="020B0502040204020203" pitchFamily="34" charset="0"/>
                <a:cs typeface="Segoe UI" panose="020B0502040204020203" pitchFamily="34" charset="0"/>
              </a:rPr>
              <a:t>code</a:t>
            </a:r>
          </a:p>
        </p:txBody>
      </p:sp>
      <p:grpSp>
        <p:nvGrpSpPr>
          <p:cNvPr id="21" name="Group 20">
            <a:extLst>
              <a:ext uri="{FF2B5EF4-FFF2-40B4-BE49-F238E27FC236}">
                <a16:creationId xmlns:a16="http://schemas.microsoft.com/office/drawing/2014/main" id="{1ABAB9F3-FEEB-8B82-C01B-FE2CD5244FF2}"/>
              </a:ext>
            </a:extLst>
          </p:cNvPr>
          <p:cNvGrpSpPr/>
          <p:nvPr/>
        </p:nvGrpSpPr>
        <p:grpSpPr>
          <a:xfrm>
            <a:off x="8761754" y="1616635"/>
            <a:ext cx="1458263" cy="1576212"/>
            <a:chOff x="7572388" y="1417209"/>
            <a:chExt cx="1488138" cy="1608505"/>
          </a:xfrm>
        </p:grpSpPr>
        <p:sp>
          <p:nvSpPr>
            <p:cNvPr id="60" name="Rounded Rectangle 26">
              <a:extLst>
                <a:ext uri="{FF2B5EF4-FFF2-40B4-BE49-F238E27FC236}">
                  <a16:creationId xmlns:a16="http://schemas.microsoft.com/office/drawing/2014/main" id="{9F551311-B468-2477-812F-8A981E3B4D79}"/>
                </a:ext>
              </a:extLst>
            </p:cNvPr>
            <p:cNvSpPr/>
            <p:nvPr/>
          </p:nvSpPr>
          <p:spPr>
            <a:xfrm>
              <a:off x="7576828"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61" name="TextBox 60">
              <a:extLst>
                <a:ext uri="{FF2B5EF4-FFF2-40B4-BE49-F238E27FC236}">
                  <a16:creationId xmlns:a16="http://schemas.microsoft.com/office/drawing/2014/main" id="{E33A3ACB-23FE-AB08-A32C-D4A06A8AFEB1}"/>
                </a:ext>
              </a:extLst>
            </p:cNvPr>
            <p:cNvSpPr txBox="1"/>
            <p:nvPr/>
          </p:nvSpPr>
          <p:spPr>
            <a:xfrm>
              <a:off x="7572388" y="2437531"/>
              <a:ext cx="1406898" cy="588183"/>
            </a:xfrm>
            <a:prstGeom prst="rect">
              <a:avLst/>
            </a:prstGeom>
          </p:spPr>
          <p:txBody>
            <a:bodyPr vert="horz" wrap="square" lIns="89555" tIns="89555" rIns="89555" bIns="89555" rtlCol="0" anchor="t">
              <a:noAutofit/>
            </a:bodyPr>
            <a:lstStyle/>
            <a:p>
              <a:pPr marL="228497" marR="0" lvl="0" indent="-228497" defTabSz="878289" eaLnBrk="1" fontAlgn="auto" latinLnBrk="0" hangingPunct="1">
                <a:lnSpc>
                  <a:spcPct val="90000"/>
                </a:lnSpc>
                <a:spcBef>
                  <a:spcPts val="0"/>
                </a:spcBef>
                <a:spcAft>
                  <a:spcPts val="0"/>
                </a:spcAft>
                <a:buClrTx/>
                <a:buSzTx/>
                <a:buFontTx/>
                <a:buNone/>
                <a:tabLst/>
                <a:defRPr/>
              </a:pPr>
              <a:r>
                <a:rPr kumimoji="0" lang="en-US" sz="1076" b="0" i="0" u="none" strike="noStrike" kern="0" cap="none" spc="0" normalizeH="0" baseline="0" noProof="0">
                  <a:ln>
                    <a:noFill/>
                  </a:ln>
                  <a:solidFill>
                    <a:srgbClr val="FFFFFF"/>
                  </a:solidFill>
                  <a:effectLst/>
                  <a:uLnTx/>
                  <a:uFillTx/>
                  <a:ea typeface="Segoe UI" pitchFamily="34" charset="0"/>
                  <a:cs typeface="Segoe UI" panose="020B0502040204020203" pitchFamily="34" charset="0"/>
                </a:rPr>
                <a:t>Production</a:t>
              </a:r>
            </a:p>
            <a:p>
              <a:pPr marL="228497" marR="0" lvl="0" indent="-228497" defTabSz="878289" eaLnBrk="1" fontAlgn="auto" latinLnBrk="0" hangingPunct="1">
                <a:lnSpc>
                  <a:spcPct val="90000"/>
                </a:lnSpc>
                <a:spcBef>
                  <a:spcPts val="0"/>
                </a:spcBef>
                <a:spcAft>
                  <a:spcPts val="0"/>
                </a:spcAft>
                <a:buClrTx/>
                <a:buSzTx/>
                <a:buFontTx/>
                <a:buNone/>
                <a:tabLst/>
                <a:defRPr/>
              </a:pPr>
              <a:r>
                <a:rPr kumimoji="0" lang="en-US" sz="1076" b="0" i="0" u="none" strike="noStrike" kern="0" cap="none" spc="0" normalizeH="0" baseline="0" noProof="0">
                  <a:ln>
                    <a:noFill/>
                  </a:ln>
                  <a:solidFill>
                    <a:srgbClr val="FFFFFF"/>
                  </a:solidFill>
                  <a:effectLst/>
                  <a:uLnTx/>
                  <a:uFillTx/>
                  <a:ea typeface="Segoe UI" pitchFamily="34" charset="0"/>
                  <a:cs typeface="Segoe UI" panose="020B0502040204020203" pitchFamily="34" charset="0"/>
                </a:rPr>
                <a:t>environments</a:t>
              </a:r>
            </a:p>
          </p:txBody>
        </p:sp>
        <p:sp>
          <p:nvSpPr>
            <p:cNvPr id="62" name="TextBox 61">
              <a:extLst>
                <a:ext uri="{FF2B5EF4-FFF2-40B4-BE49-F238E27FC236}">
                  <a16:creationId xmlns:a16="http://schemas.microsoft.com/office/drawing/2014/main" id="{27FA6D76-BFFA-3B16-7BA5-B2D84A1D9560}"/>
                </a:ext>
              </a:extLst>
            </p:cNvPr>
            <p:cNvSpPr txBox="1"/>
            <p:nvPr/>
          </p:nvSpPr>
          <p:spPr>
            <a:xfrm>
              <a:off x="7632963" y="1680614"/>
              <a:ext cx="1411380" cy="427319"/>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a:ln>
                    <a:noFill/>
                  </a:ln>
                  <a:solidFill>
                    <a:srgbClr val="FFFFFF"/>
                  </a:solidFill>
                  <a:effectLst/>
                  <a:uLnTx/>
                  <a:uFillTx/>
                  <a:ea typeface="Segoe UI" pitchFamily="34" charset="0"/>
                  <a:cs typeface="Segoe UI" panose="020B0502040204020203" pitchFamily="34" charset="0"/>
                </a:rPr>
                <a:t>Run, Manage</a:t>
              </a:r>
            </a:p>
          </p:txBody>
        </p:sp>
        <p:sp>
          <p:nvSpPr>
            <p:cNvPr id="63" name="Rectangle 62">
              <a:extLst>
                <a:ext uri="{FF2B5EF4-FFF2-40B4-BE49-F238E27FC236}">
                  <a16:creationId xmlns:a16="http://schemas.microsoft.com/office/drawing/2014/main" id="{CE28F922-6B40-4DFC-7FE3-A261A3D85E75}"/>
                </a:ext>
              </a:extLst>
            </p:cNvPr>
            <p:cNvSpPr/>
            <p:nvPr/>
          </p:nvSpPr>
          <p:spPr>
            <a:xfrm>
              <a:off x="7683226" y="2034185"/>
              <a:ext cx="1262181" cy="432141"/>
            </a:xfrm>
            <a:prstGeom prst="rect">
              <a:avLst/>
            </a:prstGeom>
            <a:solidFill>
              <a:srgbClr val="FFFFFF"/>
            </a:solidFill>
            <a:ln w="10795" cap="flat" cmpd="sng" algn="ctr">
              <a:noFill/>
              <a:prstDash val="solid"/>
            </a:ln>
            <a:effectLst/>
          </p:spPr>
          <p:txBody>
            <a:bodyPr rtlCol="0" anchor="ctr"/>
            <a:lstStyle/>
            <a:p>
              <a:pPr marL="0" marR="0" lvl="0" indent="0" algn="ctr"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pic>
          <p:nvPicPr>
            <p:cNvPr id="64" name="Picture 63">
              <a:extLst>
                <a:ext uri="{FF2B5EF4-FFF2-40B4-BE49-F238E27FC236}">
                  <a16:creationId xmlns:a16="http://schemas.microsoft.com/office/drawing/2014/main" id="{175B6044-10BA-41C9-AD90-943AEBBAF3D0}"/>
                </a:ext>
              </a:extLst>
            </p:cNvPr>
            <p:cNvPicPr>
              <a:picLocks noChangeAspect="1"/>
            </p:cNvPicPr>
            <p:nvPr/>
          </p:nvPicPr>
          <p:blipFill>
            <a:blip r:embed="rId6"/>
            <a:stretch>
              <a:fillRect/>
            </a:stretch>
          </p:blipFill>
          <p:spPr>
            <a:xfrm>
              <a:off x="7769766" y="2080979"/>
              <a:ext cx="392605" cy="338551"/>
            </a:xfrm>
            <a:prstGeom prst="rect">
              <a:avLst/>
            </a:prstGeom>
          </p:spPr>
        </p:pic>
        <p:sp>
          <p:nvSpPr>
            <p:cNvPr id="65" name="TextBox 64">
              <a:extLst>
                <a:ext uri="{FF2B5EF4-FFF2-40B4-BE49-F238E27FC236}">
                  <a16:creationId xmlns:a16="http://schemas.microsoft.com/office/drawing/2014/main" id="{97E4C88C-2D38-14F6-3773-A78FBE5939B5}"/>
                </a:ext>
              </a:extLst>
            </p:cNvPr>
            <p:cNvSpPr txBox="1"/>
            <p:nvPr/>
          </p:nvSpPr>
          <p:spPr>
            <a:xfrm>
              <a:off x="7849949" y="1417209"/>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5.</a:t>
              </a:r>
            </a:p>
          </p:txBody>
        </p:sp>
        <p:pic>
          <p:nvPicPr>
            <p:cNvPr id="66" name="Picture 65">
              <a:extLst>
                <a:ext uri="{FF2B5EF4-FFF2-40B4-BE49-F238E27FC236}">
                  <a16:creationId xmlns:a16="http://schemas.microsoft.com/office/drawing/2014/main" id="{3D7B0B28-3ECE-FC86-31CB-4F0482AD9E5C}"/>
                </a:ext>
              </a:extLst>
            </p:cNvPr>
            <p:cNvPicPr>
              <a:picLocks noChangeAspect="1"/>
            </p:cNvPicPr>
            <p:nvPr/>
          </p:nvPicPr>
          <p:blipFill>
            <a:blip r:embed="rId7"/>
            <a:stretch>
              <a:fillRect/>
            </a:stretch>
          </p:blipFill>
          <p:spPr>
            <a:xfrm>
              <a:off x="8296301" y="2105507"/>
              <a:ext cx="628748" cy="308658"/>
            </a:xfrm>
            <a:prstGeom prst="rect">
              <a:avLst/>
            </a:prstGeom>
          </p:spPr>
        </p:pic>
        <p:cxnSp>
          <p:nvCxnSpPr>
            <p:cNvPr id="67" name="Straight Connector 66">
              <a:extLst>
                <a:ext uri="{FF2B5EF4-FFF2-40B4-BE49-F238E27FC236}">
                  <a16:creationId xmlns:a16="http://schemas.microsoft.com/office/drawing/2014/main" id="{5024A7F7-33E0-4C73-D837-A180E0C439CE}"/>
                </a:ext>
              </a:extLst>
            </p:cNvPr>
            <p:cNvCxnSpPr/>
            <p:nvPr/>
          </p:nvCxnSpPr>
          <p:spPr>
            <a:xfrm>
              <a:off x="8199520" y="2090620"/>
              <a:ext cx="96781" cy="211951"/>
            </a:xfrm>
            <a:prstGeom prst="line">
              <a:avLst/>
            </a:prstGeom>
            <a:noFill/>
            <a:ln w="9525" cap="flat" cmpd="sng" algn="ctr">
              <a:solidFill>
                <a:srgbClr val="353535"/>
              </a:solidFill>
              <a:prstDash val="dash"/>
            </a:ln>
            <a:effectLst/>
          </p:spPr>
        </p:cxnSp>
        <p:cxnSp>
          <p:nvCxnSpPr>
            <p:cNvPr id="68" name="Straight Connector 67">
              <a:extLst>
                <a:ext uri="{FF2B5EF4-FFF2-40B4-BE49-F238E27FC236}">
                  <a16:creationId xmlns:a16="http://schemas.microsoft.com/office/drawing/2014/main" id="{07FEA2E9-5143-0B73-BE00-2DF00D76D9BF}"/>
                </a:ext>
              </a:extLst>
            </p:cNvPr>
            <p:cNvCxnSpPr/>
            <p:nvPr/>
          </p:nvCxnSpPr>
          <p:spPr>
            <a:xfrm flipV="1">
              <a:off x="8190439" y="2398285"/>
              <a:ext cx="116983" cy="29765"/>
            </a:xfrm>
            <a:prstGeom prst="line">
              <a:avLst/>
            </a:prstGeom>
            <a:noFill/>
            <a:ln w="9525" cap="flat" cmpd="sng" algn="ctr">
              <a:solidFill>
                <a:srgbClr val="353535"/>
              </a:solidFill>
              <a:prstDash val="dash"/>
            </a:ln>
            <a:effectLst/>
          </p:spPr>
        </p:cxnSp>
        <p:sp>
          <p:nvSpPr>
            <p:cNvPr id="69" name="Rectangle: Rounded Corners 144">
              <a:extLst>
                <a:ext uri="{FF2B5EF4-FFF2-40B4-BE49-F238E27FC236}">
                  <a16:creationId xmlns:a16="http://schemas.microsoft.com/office/drawing/2014/main" id="{93914758-8322-AD91-5513-4C08207F42FC}"/>
                </a:ext>
              </a:extLst>
            </p:cNvPr>
            <p:cNvSpPr/>
            <p:nvPr/>
          </p:nvSpPr>
          <p:spPr>
            <a:xfrm>
              <a:off x="7725711" y="2057484"/>
              <a:ext cx="482889" cy="380047"/>
            </a:xfrm>
            <a:prstGeom prst="roundRect">
              <a:avLst/>
            </a:prstGeom>
            <a:noFill/>
            <a:ln w="9525" cap="flat" cmpd="sng" algn="ctr">
              <a:solidFill>
                <a:srgbClr val="353535"/>
              </a:solidFill>
              <a:prstDash val="solid"/>
            </a:ln>
            <a:effectLst/>
          </p:spPr>
          <p:txBody>
            <a:bodyPr rtlCol="0" anchor="ctr"/>
            <a:lstStyle/>
            <a:p>
              <a:pPr marL="0" marR="0" lvl="0" indent="0" algn="ctr"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grpSp>
      <p:pic>
        <p:nvPicPr>
          <p:cNvPr id="25" name="Picture 12" descr="Image result for docker  logo">
            <a:extLst>
              <a:ext uri="{FF2B5EF4-FFF2-40B4-BE49-F238E27FC236}">
                <a16:creationId xmlns:a16="http://schemas.microsoft.com/office/drawing/2014/main" id="{E0621ABE-54A3-B24C-E6CE-70AA135AE3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6957" y="2648759"/>
            <a:ext cx="586973" cy="39131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89FDC644-CACA-21D8-3F16-B8E28550C208}"/>
              </a:ext>
            </a:extLst>
          </p:cNvPr>
          <p:cNvGrpSpPr/>
          <p:nvPr/>
        </p:nvGrpSpPr>
        <p:grpSpPr>
          <a:xfrm>
            <a:off x="6216274" y="1645538"/>
            <a:ext cx="1453913" cy="1462864"/>
            <a:chOff x="4974763" y="1446708"/>
            <a:chExt cx="1483698" cy="1492836"/>
          </a:xfrm>
        </p:grpSpPr>
        <p:sp>
          <p:nvSpPr>
            <p:cNvPr id="50" name="Rounded Rectangle 12">
              <a:extLst>
                <a:ext uri="{FF2B5EF4-FFF2-40B4-BE49-F238E27FC236}">
                  <a16:creationId xmlns:a16="http://schemas.microsoft.com/office/drawing/2014/main" id="{9649ED49-150B-1093-6541-3CB679DEC144}"/>
                </a:ext>
              </a:extLst>
            </p:cNvPr>
            <p:cNvSpPr/>
            <p:nvPr/>
          </p:nvSpPr>
          <p:spPr>
            <a:xfrm>
              <a:off x="4974763"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51" name="TextBox 50">
              <a:extLst>
                <a:ext uri="{FF2B5EF4-FFF2-40B4-BE49-F238E27FC236}">
                  <a16:creationId xmlns:a16="http://schemas.microsoft.com/office/drawing/2014/main" id="{19A755CA-965C-28BB-C72A-260A7B914342}"/>
                </a:ext>
              </a:extLst>
            </p:cNvPr>
            <p:cNvSpPr txBox="1"/>
            <p:nvPr/>
          </p:nvSpPr>
          <p:spPr>
            <a:xfrm>
              <a:off x="5096372" y="1935424"/>
              <a:ext cx="1240480" cy="310392"/>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CD, Deploy</a:t>
              </a:r>
            </a:p>
          </p:txBody>
        </p:sp>
        <p:sp>
          <p:nvSpPr>
            <p:cNvPr id="52" name="TextBox 51">
              <a:extLst>
                <a:ext uri="{FF2B5EF4-FFF2-40B4-BE49-F238E27FC236}">
                  <a16:creationId xmlns:a16="http://schemas.microsoft.com/office/drawing/2014/main" id="{970142FE-324D-90D3-408C-39D580A15B7B}"/>
                </a:ext>
              </a:extLst>
            </p:cNvPr>
            <p:cNvSpPr txBox="1"/>
            <p:nvPr/>
          </p:nvSpPr>
          <p:spPr>
            <a:xfrm>
              <a:off x="5223238" y="1446708"/>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4.</a:t>
              </a:r>
            </a:p>
          </p:txBody>
        </p:sp>
      </p:grpSp>
      <p:cxnSp>
        <p:nvCxnSpPr>
          <p:cNvPr id="27" name="Straight Arrow Connector 26">
            <a:extLst>
              <a:ext uri="{FF2B5EF4-FFF2-40B4-BE49-F238E27FC236}">
                <a16:creationId xmlns:a16="http://schemas.microsoft.com/office/drawing/2014/main" id="{095F4B0B-F2A8-9F48-E492-0F3A56780B18}"/>
              </a:ext>
            </a:extLst>
          </p:cNvPr>
          <p:cNvCxnSpPr>
            <a:cxnSpLocks/>
          </p:cNvCxnSpPr>
          <p:nvPr/>
        </p:nvCxnSpPr>
        <p:spPr>
          <a:xfrm flipV="1">
            <a:off x="7674539" y="3039927"/>
            <a:ext cx="1143729" cy="561016"/>
          </a:xfrm>
          <a:prstGeom prst="straightConnector1">
            <a:avLst/>
          </a:prstGeom>
          <a:noFill/>
          <a:ln w="76200" cap="flat" cmpd="sng" algn="ctr">
            <a:solidFill>
              <a:srgbClr val="4DA1C3"/>
            </a:solidFill>
            <a:prstDash val="solid"/>
            <a:headEnd type="none"/>
            <a:tailEnd type="triangle" w="med" len="lg"/>
          </a:ln>
          <a:effectLst/>
        </p:spPr>
      </p:cxnSp>
      <p:pic>
        <p:nvPicPr>
          <p:cNvPr id="28" name="Picture 12" descr="Image result for docker  logo">
            <a:extLst>
              <a:ext uri="{FF2B5EF4-FFF2-40B4-BE49-F238E27FC236}">
                <a16:creationId xmlns:a16="http://schemas.microsoft.com/office/drawing/2014/main" id="{7C3BEB74-4774-2E12-BD4D-70169C2CF3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1121" y="2648759"/>
            <a:ext cx="586973" cy="39131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C213EE60-970E-C67A-4224-AC5D89E81142}"/>
              </a:ext>
            </a:extLst>
          </p:cNvPr>
          <p:cNvGrpSpPr/>
          <p:nvPr/>
        </p:nvGrpSpPr>
        <p:grpSpPr>
          <a:xfrm>
            <a:off x="1937831" y="1656850"/>
            <a:ext cx="1453913" cy="1451557"/>
            <a:chOff x="608671" y="1458249"/>
            <a:chExt cx="1483698" cy="1481295"/>
          </a:xfrm>
        </p:grpSpPr>
        <p:sp>
          <p:nvSpPr>
            <p:cNvPr id="46" name="Rounded Rectangle 11">
              <a:extLst>
                <a:ext uri="{FF2B5EF4-FFF2-40B4-BE49-F238E27FC236}">
                  <a16:creationId xmlns:a16="http://schemas.microsoft.com/office/drawing/2014/main" id="{35DA4D7C-4A34-E1C8-9D66-81D02CC46FFB}"/>
                </a:ext>
              </a:extLst>
            </p:cNvPr>
            <p:cNvSpPr/>
            <p:nvPr/>
          </p:nvSpPr>
          <p:spPr>
            <a:xfrm>
              <a:off x="608671"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47" name="TextBox 46">
              <a:extLst>
                <a:ext uri="{FF2B5EF4-FFF2-40B4-BE49-F238E27FC236}">
                  <a16:creationId xmlns:a16="http://schemas.microsoft.com/office/drawing/2014/main" id="{F5519A1A-F9FB-627A-E3BD-B64CB6C73329}"/>
                </a:ext>
              </a:extLst>
            </p:cNvPr>
            <p:cNvSpPr txBox="1"/>
            <p:nvPr/>
          </p:nvSpPr>
          <p:spPr>
            <a:xfrm>
              <a:off x="659206" y="1806524"/>
              <a:ext cx="1375377" cy="876125"/>
            </a:xfrm>
            <a:prstGeom prst="rect">
              <a:avLst/>
            </a:prstGeom>
          </p:spPr>
          <p:txBody>
            <a:bodyPr vert="horz" wrap="square" lIns="89555" tIns="89555" rIns="89555" bIns="89555" rtlCol="0" anchor="t">
              <a:noAutofit/>
            </a:bodyPr>
            <a:lstStyle/>
            <a:p>
              <a:pPr marL="0" marR="0" lvl="0" indent="0"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Source Code Control</a:t>
              </a:r>
            </a:p>
            <a:p>
              <a:pPr marL="0" marR="0" lvl="0" indent="0" algn="ctr" defTabSz="878289" eaLnBrk="1" fontAlgn="auto" latinLnBrk="0" hangingPunct="1">
                <a:lnSpc>
                  <a:spcPct val="90000"/>
                </a:lnSpc>
                <a:spcBef>
                  <a:spcPts val="0"/>
                </a:spcBef>
                <a:spcAft>
                  <a:spcPts val="0"/>
                </a:spcAft>
                <a:buClrTx/>
                <a:buSzTx/>
                <a:buFontTx/>
                <a:buNone/>
                <a:tabLst/>
                <a:defRPr/>
              </a:pPr>
              <a:r>
                <a:rPr kumimoji="0" lang="en-US" sz="1076"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(SCC)</a:t>
              </a:r>
            </a:p>
          </p:txBody>
        </p:sp>
        <p:sp>
          <p:nvSpPr>
            <p:cNvPr id="48" name="TextBox 47">
              <a:extLst>
                <a:ext uri="{FF2B5EF4-FFF2-40B4-BE49-F238E27FC236}">
                  <a16:creationId xmlns:a16="http://schemas.microsoft.com/office/drawing/2014/main" id="{BB39B2CA-AA23-85D9-2859-EF0D13A76AB9}"/>
                </a:ext>
              </a:extLst>
            </p:cNvPr>
            <p:cNvSpPr txBox="1"/>
            <p:nvPr/>
          </p:nvSpPr>
          <p:spPr>
            <a:xfrm>
              <a:off x="889041" y="1458249"/>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2.</a:t>
              </a:r>
            </a:p>
          </p:txBody>
        </p:sp>
        <p:pic>
          <p:nvPicPr>
            <p:cNvPr id="49" name="Picture 48">
              <a:extLst>
                <a:ext uri="{FF2B5EF4-FFF2-40B4-BE49-F238E27FC236}">
                  <a16:creationId xmlns:a16="http://schemas.microsoft.com/office/drawing/2014/main" id="{A06564EC-3F76-62E7-9323-85BF072D8935}"/>
                </a:ext>
              </a:extLst>
            </p:cNvPr>
            <p:cNvPicPr>
              <a:picLocks noChangeAspect="1"/>
            </p:cNvPicPr>
            <p:nvPr/>
          </p:nvPicPr>
          <p:blipFill>
            <a:blip r:embed="rId9"/>
            <a:stretch>
              <a:fillRect/>
            </a:stretch>
          </p:blipFill>
          <p:spPr>
            <a:xfrm>
              <a:off x="1671050" y="2532908"/>
              <a:ext cx="360364" cy="358071"/>
            </a:xfrm>
            <a:prstGeom prst="rect">
              <a:avLst/>
            </a:prstGeom>
          </p:spPr>
        </p:pic>
      </p:grpSp>
      <p:grpSp>
        <p:nvGrpSpPr>
          <p:cNvPr id="30" name="Group 29">
            <a:extLst>
              <a:ext uri="{FF2B5EF4-FFF2-40B4-BE49-F238E27FC236}">
                <a16:creationId xmlns:a16="http://schemas.microsoft.com/office/drawing/2014/main" id="{E078F4AD-BFD0-04B7-8156-4ADCD3475BF2}"/>
              </a:ext>
            </a:extLst>
          </p:cNvPr>
          <p:cNvGrpSpPr/>
          <p:nvPr/>
        </p:nvGrpSpPr>
        <p:grpSpPr>
          <a:xfrm>
            <a:off x="6178083" y="3289606"/>
            <a:ext cx="1453913" cy="1448835"/>
            <a:chOff x="4935970" y="3124506"/>
            <a:chExt cx="1483488" cy="1478305"/>
          </a:xfrm>
        </p:grpSpPr>
        <p:sp>
          <p:nvSpPr>
            <p:cNvPr id="44" name="Rounded Rectangle 12">
              <a:extLst>
                <a:ext uri="{FF2B5EF4-FFF2-40B4-BE49-F238E27FC236}">
                  <a16:creationId xmlns:a16="http://schemas.microsoft.com/office/drawing/2014/main" id="{E422E079-4B0B-DF8A-C57E-6EB053C42963}"/>
                </a:ext>
              </a:extLst>
            </p:cNvPr>
            <p:cNvSpPr/>
            <p:nvPr/>
          </p:nvSpPr>
          <p:spPr>
            <a:xfrm>
              <a:off x="4935970" y="3124506"/>
              <a:ext cx="1483488" cy="1478305"/>
            </a:xfrm>
            <a:prstGeom prst="roundRect">
              <a:avLst>
                <a:gd name="adj" fmla="val 5783"/>
              </a:avLst>
            </a:prstGeom>
            <a:solidFill>
              <a:srgbClr val="E2E6E8">
                <a:lumMod val="50000"/>
              </a:srgbClr>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latin typeface="Segoe UI Semilight"/>
              </a:endParaRPr>
            </a:p>
          </p:txBody>
        </p:sp>
        <p:pic>
          <p:nvPicPr>
            <p:cNvPr id="45" name="Picture 44">
              <a:extLst>
                <a:ext uri="{FF2B5EF4-FFF2-40B4-BE49-F238E27FC236}">
                  <a16:creationId xmlns:a16="http://schemas.microsoft.com/office/drawing/2014/main" id="{EAEC308A-7188-A3E7-E74B-00056A7551D6}"/>
                </a:ext>
              </a:extLst>
            </p:cNvPr>
            <p:cNvPicPr>
              <a:picLocks noChangeAspect="1"/>
            </p:cNvPicPr>
            <p:nvPr/>
          </p:nvPicPr>
          <p:blipFill>
            <a:blip r:embed="rId10"/>
            <a:stretch>
              <a:fillRect/>
            </a:stretch>
          </p:blipFill>
          <p:spPr>
            <a:xfrm>
              <a:off x="5083438" y="3670563"/>
              <a:ext cx="565823" cy="565823"/>
            </a:xfrm>
            <a:prstGeom prst="rect">
              <a:avLst/>
            </a:prstGeom>
          </p:spPr>
        </p:pic>
      </p:grpSp>
      <p:grpSp>
        <p:nvGrpSpPr>
          <p:cNvPr id="31" name="Group 30">
            <a:extLst>
              <a:ext uri="{FF2B5EF4-FFF2-40B4-BE49-F238E27FC236}">
                <a16:creationId xmlns:a16="http://schemas.microsoft.com/office/drawing/2014/main" id="{EA24594B-95C2-8093-E2EB-4C1D7F2FC796}"/>
              </a:ext>
            </a:extLst>
          </p:cNvPr>
          <p:cNvGrpSpPr/>
          <p:nvPr/>
        </p:nvGrpSpPr>
        <p:grpSpPr>
          <a:xfrm>
            <a:off x="5929295" y="4909450"/>
            <a:ext cx="2027877" cy="1551021"/>
            <a:chOff x="4681901" y="4777485"/>
            <a:chExt cx="2069421" cy="1582797"/>
          </a:xfrm>
        </p:grpSpPr>
        <p:pic>
          <p:nvPicPr>
            <p:cNvPr id="41" name="Picture 40">
              <a:extLst>
                <a:ext uri="{FF2B5EF4-FFF2-40B4-BE49-F238E27FC236}">
                  <a16:creationId xmlns:a16="http://schemas.microsoft.com/office/drawing/2014/main" id="{DF839B0B-4203-2540-B490-BB4BCB35E1C0}"/>
                </a:ext>
              </a:extLst>
            </p:cNvPr>
            <p:cNvPicPr>
              <a:picLocks noChangeAspect="1"/>
            </p:cNvPicPr>
            <p:nvPr/>
          </p:nvPicPr>
          <p:blipFill>
            <a:blip r:embed="rId11">
              <a:duotone>
                <a:prstClr val="black"/>
                <a:srgbClr val="002050">
                  <a:tint val="45000"/>
                  <a:satMod val="400000"/>
                </a:srgbClr>
              </a:duotone>
              <a:lum bright="-20000"/>
            </a:blip>
            <a:stretch>
              <a:fillRect/>
            </a:stretch>
          </p:blipFill>
          <p:spPr>
            <a:xfrm>
              <a:off x="4681901" y="4854121"/>
              <a:ext cx="2069421" cy="1506161"/>
            </a:xfrm>
            <a:prstGeom prst="rect">
              <a:avLst/>
            </a:prstGeom>
          </p:spPr>
        </p:pic>
        <p:sp>
          <p:nvSpPr>
            <p:cNvPr id="42" name="Rectangle 41">
              <a:extLst>
                <a:ext uri="{FF2B5EF4-FFF2-40B4-BE49-F238E27FC236}">
                  <a16:creationId xmlns:a16="http://schemas.microsoft.com/office/drawing/2014/main" id="{89A6F687-F197-B8B5-8613-54F3AC24FFCA}"/>
                </a:ext>
              </a:extLst>
            </p:cNvPr>
            <p:cNvSpPr/>
            <p:nvPr/>
          </p:nvSpPr>
          <p:spPr>
            <a:xfrm>
              <a:off x="4984766" y="4897716"/>
              <a:ext cx="1705477" cy="202787"/>
            </a:xfrm>
            <a:prstGeom prst="rect">
              <a:avLst/>
            </a:prstGeom>
            <a:solidFill>
              <a:srgbClr val="000000"/>
            </a:solidFill>
            <a:ln w="10795" cap="flat" cmpd="sng" algn="ctr">
              <a:noFill/>
              <a:prstDash val="solid"/>
            </a:ln>
            <a:effectLst/>
          </p:spPr>
          <p:txBody>
            <a:bodyPr rtlCol="0" anchor="ctr"/>
            <a:lstStyle/>
            <a:p>
              <a:pPr marL="0" marR="0" lvl="0" indent="0" algn="ctr"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43" name="TextBox 42">
              <a:extLst>
                <a:ext uri="{FF2B5EF4-FFF2-40B4-BE49-F238E27FC236}">
                  <a16:creationId xmlns:a16="http://schemas.microsoft.com/office/drawing/2014/main" id="{25CBF7E8-63BA-962B-F658-A7261026407E}"/>
                </a:ext>
              </a:extLst>
            </p:cNvPr>
            <p:cNvSpPr txBox="1"/>
            <p:nvPr/>
          </p:nvSpPr>
          <p:spPr>
            <a:xfrm>
              <a:off x="5291402" y="4777485"/>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6.</a:t>
              </a:r>
            </a:p>
          </p:txBody>
        </p:sp>
      </p:grpSp>
      <p:pic>
        <p:nvPicPr>
          <p:cNvPr id="33" name="Picture 4" descr="https://zapier.cachefly.net/storage/services/59152a3a91bfe0ddd2fc9b978448593a.128x128.png">
            <a:extLst>
              <a:ext uri="{FF2B5EF4-FFF2-40B4-BE49-F238E27FC236}">
                <a16:creationId xmlns:a16="http://schemas.microsoft.com/office/drawing/2014/main" id="{3AF23DB7-CF80-CCD2-5846-361CAE23E1A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2001664" y="1741413"/>
            <a:ext cx="287592" cy="26764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https://wiki.jenkins-ci.org/download/attachments/2916393/logo-title.png?version=1&amp;modificationDate=1302753947000">
            <a:extLst>
              <a:ext uri="{FF2B5EF4-FFF2-40B4-BE49-F238E27FC236}">
                <a16:creationId xmlns:a16="http://schemas.microsoft.com/office/drawing/2014/main" id="{F476A5BE-AAA3-085D-BE86-6D688728A7AA}"/>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72203"/>
          <a:stretch/>
        </p:blipFill>
        <p:spPr bwMode="auto">
          <a:xfrm>
            <a:off x="1991548" y="2674500"/>
            <a:ext cx="342411" cy="3961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zapier.cachefly.net/storage/services/59152a3a91bfe0ddd2fc9b978448593a.128x128.png">
            <a:extLst>
              <a:ext uri="{FF2B5EF4-FFF2-40B4-BE49-F238E27FC236}">
                <a16:creationId xmlns:a16="http://schemas.microsoft.com/office/drawing/2014/main" id="{711C66F8-F3D2-B6B8-EB1D-DB821FC1C014}"/>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4145300" y="1741413"/>
            <a:ext cx="287592" cy="2676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s://zapier.cachefly.net/storage/services/59152a3a91bfe0ddd2fc9b978448593a.128x128.png">
            <a:extLst>
              <a:ext uri="{FF2B5EF4-FFF2-40B4-BE49-F238E27FC236}">
                <a16:creationId xmlns:a16="http://schemas.microsoft.com/office/drawing/2014/main" id="{596F4A0B-4BBA-F34E-64D7-50935741BB4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6288936" y="1741410"/>
            <a:ext cx="287592" cy="267643"/>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AC012C83-AE7A-C3C9-7EFE-62979C95CB9E}"/>
              </a:ext>
            </a:extLst>
          </p:cNvPr>
          <p:cNvSpPr/>
          <p:nvPr/>
        </p:nvSpPr>
        <p:spPr>
          <a:xfrm>
            <a:off x="6761633" y="3720149"/>
            <a:ext cx="945985" cy="390363"/>
          </a:xfrm>
          <a:prstGeom prst="rect">
            <a:avLst/>
          </a:prstGeom>
        </p:spPr>
        <p:txBody>
          <a:bodyPr wrap="square">
            <a:spAutoFit/>
          </a:bodyPr>
          <a:lstStyle/>
          <a:p>
            <a:pPr algn="ctr" defTabSz="895939">
              <a:lnSpc>
                <a:spcPct val="90000"/>
              </a:lnSpc>
              <a:defRPr/>
            </a:pPr>
            <a:r>
              <a:rPr lang="en-US" sz="1076" kern="0" dirty="0">
                <a:solidFill>
                  <a:srgbClr val="FFFFFF"/>
                </a:solidFill>
                <a:ea typeface="Segoe UI" panose="020B0502040204020203" pitchFamily="34" charset="0"/>
                <a:cs typeface="Segoe UI" panose="020B0502040204020203" pitchFamily="34" charset="0"/>
              </a:rPr>
              <a:t>Container Registry</a:t>
            </a:r>
          </a:p>
        </p:txBody>
      </p:sp>
      <p:sp>
        <p:nvSpPr>
          <p:cNvPr id="38" name="Rectangle 37">
            <a:extLst>
              <a:ext uri="{FF2B5EF4-FFF2-40B4-BE49-F238E27FC236}">
                <a16:creationId xmlns:a16="http://schemas.microsoft.com/office/drawing/2014/main" id="{7D694DE9-7C59-ED4C-073D-AF53EFA42BFB}"/>
              </a:ext>
            </a:extLst>
          </p:cNvPr>
          <p:cNvSpPr/>
          <p:nvPr/>
        </p:nvSpPr>
        <p:spPr>
          <a:xfrm>
            <a:off x="6409560" y="5291341"/>
            <a:ext cx="1260629" cy="241348"/>
          </a:xfrm>
          <a:prstGeom prst="rect">
            <a:avLst/>
          </a:prstGeom>
        </p:spPr>
        <p:txBody>
          <a:bodyPr wrap="square">
            <a:spAutoFit/>
          </a:bodyPr>
          <a:lstStyle/>
          <a:p>
            <a:pPr algn="ctr" defTabSz="895939">
              <a:lnSpc>
                <a:spcPct val="90000"/>
              </a:lnSpc>
              <a:defRPr/>
            </a:pPr>
            <a:r>
              <a:rPr lang="en-US" sz="1076" kern="0" dirty="0">
                <a:solidFill>
                  <a:srgbClr val="FFFFFF"/>
                </a:solidFill>
                <a:ea typeface="Segoe UI" panose="020B0502040204020203" pitchFamily="34" charset="0"/>
                <a:cs typeface="Segoe UI" panose="020B0502040204020203" pitchFamily="34" charset="0"/>
              </a:rPr>
              <a:t>Monitoring</a:t>
            </a:r>
          </a:p>
        </p:txBody>
      </p:sp>
      <p:pic>
        <p:nvPicPr>
          <p:cNvPr id="39" name="Graphic 38">
            <a:extLst>
              <a:ext uri="{FF2B5EF4-FFF2-40B4-BE49-F238E27FC236}">
                <a16:creationId xmlns:a16="http://schemas.microsoft.com/office/drawing/2014/main" id="{57278A51-003E-D3CB-0572-AEC0AF478EB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13155" y="2557301"/>
            <a:ext cx="476116" cy="476116"/>
          </a:xfrm>
          <a:prstGeom prst="rect">
            <a:avLst/>
          </a:prstGeom>
        </p:spPr>
      </p:pic>
      <p:sp>
        <p:nvSpPr>
          <p:cNvPr id="40" name="AutoShape 4" descr="Image result for nomad hashicorp">
            <a:extLst>
              <a:ext uri="{FF2B5EF4-FFF2-40B4-BE49-F238E27FC236}">
                <a16:creationId xmlns:a16="http://schemas.microsoft.com/office/drawing/2014/main" id="{E5C73C82-F5EB-4093-2779-6C3507CD2CBC}"/>
              </a:ext>
            </a:extLst>
          </p:cNvPr>
          <p:cNvSpPr>
            <a:spLocks noChangeAspect="1" noChangeArrowheads="1"/>
          </p:cNvSpPr>
          <p:nvPr/>
        </p:nvSpPr>
        <p:spPr bwMode="auto">
          <a:xfrm>
            <a:off x="7282407" y="350255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353535"/>
              </a:solidFill>
              <a:latin typeface="Segoe UI Semilight"/>
            </a:endParaRPr>
          </a:p>
        </p:txBody>
      </p:sp>
      <p:pic>
        <p:nvPicPr>
          <p:cNvPr id="96" name="Picture 95">
            <a:extLst>
              <a:ext uri="{FF2B5EF4-FFF2-40B4-BE49-F238E27FC236}">
                <a16:creationId xmlns:a16="http://schemas.microsoft.com/office/drawing/2014/main" id="{B6BD8D85-77C1-AED9-E130-6B1C50D58586}"/>
              </a:ext>
            </a:extLst>
          </p:cNvPr>
          <p:cNvPicPr>
            <a:picLocks noChangeAspect="1"/>
          </p:cNvPicPr>
          <p:nvPr/>
        </p:nvPicPr>
        <p:blipFill>
          <a:blip r:embed="rId3"/>
          <a:stretch>
            <a:fillRect/>
          </a:stretch>
        </p:blipFill>
        <p:spPr>
          <a:xfrm>
            <a:off x="4008367" y="2224555"/>
            <a:ext cx="5442817" cy="2598139"/>
          </a:xfrm>
          <a:prstGeom prst="rect">
            <a:avLst/>
          </a:prstGeom>
        </p:spPr>
      </p:pic>
      <p:sp>
        <p:nvSpPr>
          <p:cNvPr id="97" name="Oval 96">
            <a:extLst>
              <a:ext uri="{FF2B5EF4-FFF2-40B4-BE49-F238E27FC236}">
                <a16:creationId xmlns:a16="http://schemas.microsoft.com/office/drawing/2014/main" id="{49400BD5-4EE7-9FD7-E0DE-535A317D26B1}"/>
              </a:ext>
            </a:extLst>
          </p:cNvPr>
          <p:cNvSpPr/>
          <p:nvPr/>
        </p:nvSpPr>
        <p:spPr bwMode="auto">
          <a:xfrm>
            <a:off x="5309035" y="4738441"/>
            <a:ext cx="3278911" cy="2020705"/>
          </a:xfrm>
          <a:prstGeom prst="ellipse">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chemeClr val="tx1"/>
                  </a:gs>
                  <a:gs pos="100000">
                    <a:schemeClr val="tx1"/>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9820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par>
                                <p:cTn id="20" presetID="5"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500"/>
                                        <p:tgtEl>
                                          <p:spTgt spid="11"/>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heckerboard(across)">
                                      <p:cBhvr>
                                        <p:cTn id="25" dur="500"/>
                                        <p:tgtEl>
                                          <p:spTgt spid="12"/>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heckerboard(across)">
                                      <p:cBhvr>
                                        <p:cTn id="28" dur="500"/>
                                        <p:tgtEl>
                                          <p:spTgt spid="15"/>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heckerboard(across)">
                                      <p:cBhvr>
                                        <p:cTn id="31" dur="500"/>
                                        <p:tgtEl>
                                          <p:spTgt spid="16"/>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checkerboard(across)">
                                      <p:cBhvr>
                                        <p:cTn id="34" dur="500"/>
                                        <p:tgtEl>
                                          <p:spTgt spid="19"/>
                                        </p:tgtEl>
                                      </p:cBhvr>
                                    </p:animEffect>
                                  </p:childTnLst>
                                </p:cTn>
                              </p:par>
                              <p:par>
                                <p:cTn id="35" presetID="5" presetClass="entr" presetSubtype="1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heckerboard(across)">
                                      <p:cBhvr>
                                        <p:cTn id="37" dur="500"/>
                                        <p:tgtEl>
                                          <p:spTgt spid="21"/>
                                        </p:tgtEl>
                                      </p:cBhvr>
                                    </p:animEffect>
                                  </p:childTnLst>
                                </p:cTn>
                              </p:par>
                              <p:par>
                                <p:cTn id="38" presetID="5" presetClass="entr" presetSubtype="1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checkerboard(across)">
                                      <p:cBhvr>
                                        <p:cTn id="40" dur="500"/>
                                        <p:tgtEl>
                                          <p:spTgt spid="25"/>
                                        </p:tgtEl>
                                      </p:cBhvr>
                                    </p:animEffect>
                                  </p:childTnLst>
                                </p:cTn>
                              </p:par>
                              <p:par>
                                <p:cTn id="41" presetID="5" presetClass="entr" presetSubtype="1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checkerboard(across)">
                                      <p:cBhvr>
                                        <p:cTn id="43" dur="500"/>
                                        <p:tgtEl>
                                          <p:spTgt spid="26"/>
                                        </p:tgtEl>
                                      </p:cBhvr>
                                    </p:animEffect>
                                  </p:childTnLst>
                                </p:cTn>
                              </p:par>
                              <p:par>
                                <p:cTn id="44" presetID="5" presetClass="entr" presetSubtype="1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checkerboard(across)">
                                      <p:cBhvr>
                                        <p:cTn id="46" dur="500"/>
                                        <p:tgtEl>
                                          <p:spTgt spid="27"/>
                                        </p:tgtEl>
                                      </p:cBhvr>
                                    </p:animEffect>
                                  </p:childTnLst>
                                </p:cTn>
                              </p:par>
                              <p:par>
                                <p:cTn id="47" presetID="5" presetClass="entr" presetSubtype="1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checkerboard(across)">
                                      <p:cBhvr>
                                        <p:cTn id="49" dur="500"/>
                                        <p:tgtEl>
                                          <p:spTgt spid="28"/>
                                        </p:tgtEl>
                                      </p:cBhvr>
                                    </p:animEffect>
                                  </p:childTnLst>
                                </p:cTn>
                              </p:par>
                              <p:par>
                                <p:cTn id="50" presetID="5" presetClass="entr" presetSubtype="1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checkerboard(across)">
                                      <p:cBhvr>
                                        <p:cTn id="52" dur="500"/>
                                        <p:tgtEl>
                                          <p:spTgt spid="29"/>
                                        </p:tgtEl>
                                      </p:cBhvr>
                                    </p:animEffect>
                                  </p:childTnLst>
                                </p:cTn>
                              </p:par>
                              <p:par>
                                <p:cTn id="53" presetID="5" presetClass="entr" presetSubtype="1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checkerboard(across)">
                                      <p:cBhvr>
                                        <p:cTn id="55" dur="500"/>
                                        <p:tgtEl>
                                          <p:spTgt spid="30"/>
                                        </p:tgtEl>
                                      </p:cBhvr>
                                    </p:animEffect>
                                  </p:childTnLst>
                                </p:cTn>
                              </p:par>
                              <p:par>
                                <p:cTn id="56" presetID="5" presetClass="entr" presetSubtype="1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checkerboard(across)">
                                      <p:cBhvr>
                                        <p:cTn id="58" dur="500"/>
                                        <p:tgtEl>
                                          <p:spTgt spid="31"/>
                                        </p:tgtEl>
                                      </p:cBhvr>
                                    </p:animEffect>
                                  </p:childTnLst>
                                </p:cTn>
                              </p:par>
                              <p:par>
                                <p:cTn id="59" presetID="5" presetClass="entr" presetSubtype="1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checkerboard(across)">
                                      <p:cBhvr>
                                        <p:cTn id="61" dur="500"/>
                                        <p:tgtEl>
                                          <p:spTgt spid="33"/>
                                        </p:tgtEl>
                                      </p:cBhvr>
                                    </p:animEffect>
                                  </p:childTnLst>
                                </p:cTn>
                              </p:par>
                              <p:par>
                                <p:cTn id="62" presetID="5" presetClass="entr" presetSubtype="1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checkerboard(across)">
                                      <p:cBhvr>
                                        <p:cTn id="64" dur="500"/>
                                        <p:tgtEl>
                                          <p:spTgt spid="34"/>
                                        </p:tgtEl>
                                      </p:cBhvr>
                                    </p:animEffect>
                                  </p:childTnLst>
                                </p:cTn>
                              </p:par>
                              <p:par>
                                <p:cTn id="65" presetID="5" presetClass="entr" presetSubtype="1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checkerboard(across)">
                                      <p:cBhvr>
                                        <p:cTn id="67" dur="500"/>
                                        <p:tgtEl>
                                          <p:spTgt spid="35"/>
                                        </p:tgtEl>
                                      </p:cBhvr>
                                    </p:animEffect>
                                  </p:childTnLst>
                                </p:cTn>
                              </p:par>
                              <p:par>
                                <p:cTn id="68" presetID="5" presetClass="entr" presetSubtype="1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checkerboard(across)">
                                      <p:cBhvr>
                                        <p:cTn id="70" dur="500"/>
                                        <p:tgtEl>
                                          <p:spTgt spid="36"/>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checkerboard(across)">
                                      <p:cBhvr>
                                        <p:cTn id="73" dur="500"/>
                                        <p:tgtEl>
                                          <p:spTgt spid="37"/>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checkerboard(across)">
                                      <p:cBhvr>
                                        <p:cTn id="76" dur="500"/>
                                        <p:tgtEl>
                                          <p:spTgt spid="38"/>
                                        </p:tgtEl>
                                      </p:cBhvr>
                                    </p:animEffect>
                                  </p:childTnLst>
                                </p:cTn>
                              </p:par>
                              <p:par>
                                <p:cTn id="77" presetID="5" presetClass="entr" presetSubtype="1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checkerboard(across)">
                                      <p:cBhvr>
                                        <p:cTn id="79" dur="500"/>
                                        <p:tgtEl>
                                          <p:spTgt spid="39"/>
                                        </p:tgtEl>
                                      </p:cBhvr>
                                    </p:animEffect>
                                  </p:childTnLst>
                                </p:cTn>
                              </p:par>
                              <p:par>
                                <p:cTn id="80" presetID="5" presetClass="entr" presetSubtype="10" fill="hold" grpId="0" nodeType="withEffect" nodePh="1">
                                  <p:stCondLst>
                                    <p:cond delay="0"/>
                                  </p:stCondLst>
                                  <p:endCondLst>
                                    <p:cond evt="begin" delay="0">
                                      <p:tn val="80"/>
                                    </p:cond>
                                  </p:endCondLst>
                                  <p:childTnLst>
                                    <p:set>
                                      <p:cBhvr>
                                        <p:cTn id="81" dur="1" fill="hold">
                                          <p:stCondLst>
                                            <p:cond delay="0"/>
                                          </p:stCondLst>
                                        </p:cTn>
                                        <p:tgtEl>
                                          <p:spTgt spid="40"/>
                                        </p:tgtEl>
                                        <p:attrNameLst>
                                          <p:attrName>style.visibility</p:attrName>
                                        </p:attrNameLst>
                                      </p:cBhvr>
                                      <p:to>
                                        <p:strVal val="visible"/>
                                      </p:to>
                                    </p:set>
                                    <p:animEffect transition="in" filter="checkerboard(across)">
                                      <p:cBhvr>
                                        <p:cTn id="82" dur="500"/>
                                        <p:tgtEl>
                                          <p:spTgt spid="40"/>
                                        </p:tgtEl>
                                      </p:cBhvr>
                                    </p:animEffect>
                                  </p:childTnLst>
                                </p:cTn>
                              </p:par>
                              <p:par>
                                <p:cTn id="83" presetID="1" presetClass="entr" presetSubtype="0" fill="hold" nodeType="with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5" grpId="0" animBg="1"/>
      <p:bldP spid="16" grpId="0" animBg="1"/>
      <p:bldP spid="19" grpId="0"/>
      <p:bldP spid="37" grpId="0"/>
      <p:bldP spid="38"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6614-A564-2090-E27D-5BEBBAEF7480}"/>
              </a:ext>
            </a:extLst>
          </p:cNvPr>
          <p:cNvSpPr>
            <a:spLocks noGrp="1"/>
          </p:cNvSpPr>
          <p:nvPr>
            <p:ph type="title"/>
          </p:nvPr>
        </p:nvSpPr>
        <p:spPr/>
        <p:txBody>
          <a:bodyPr/>
          <a:lstStyle/>
          <a:p>
            <a:r>
              <a:rPr lang="en-US" dirty="0"/>
              <a:t>GitHub </a:t>
            </a:r>
            <a:r>
              <a:rPr lang="en-US" dirty="0" err="1"/>
              <a:t>dependabot</a:t>
            </a:r>
            <a:endParaRPr lang="en-US" dirty="0"/>
          </a:p>
        </p:txBody>
      </p:sp>
      <p:sp>
        <p:nvSpPr>
          <p:cNvPr id="3" name="Content Placeholder 2">
            <a:extLst>
              <a:ext uri="{FF2B5EF4-FFF2-40B4-BE49-F238E27FC236}">
                <a16:creationId xmlns:a16="http://schemas.microsoft.com/office/drawing/2014/main" id="{B470FC5F-AF2C-045E-7F00-1041DAF08468}"/>
              </a:ext>
            </a:extLst>
          </p:cNvPr>
          <p:cNvSpPr>
            <a:spLocks noGrp="1"/>
          </p:cNvSpPr>
          <p:nvPr>
            <p:ph sz="quarter" idx="10"/>
          </p:nvPr>
        </p:nvSpPr>
        <p:spPr/>
        <p:txBody>
          <a:bodyPr/>
          <a:lstStyle/>
          <a:p>
            <a:r>
              <a:rPr lang="en-US" dirty="0"/>
              <a:t>GitHub tool</a:t>
            </a:r>
          </a:p>
          <a:p>
            <a:endParaRPr lang="en-US" dirty="0"/>
          </a:p>
          <a:p>
            <a:r>
              <a:rPr lang="en-US" dirty="0"/>
              <a:t>Automatically scans repos</a:t>
            </a:r>
          </a:p>
          <a:p>
            <a:endParaRPr lang="en-US" dirty="0"/>
          </a:p>
          <a:p>
            <a:r>
              <a:rPr lang="en-US" dirty="0"/>
              <a:t>Creates PRs automatically</a:t>
            </a:r>
          </a:p>
          <a:p>
            <a:pPr lvl="1"/>
            <a:r>
              <a:rPr lang="en-US" dirty="0"/>
              <a:t>Trigger pipeline and test runs</a:t>
            </a:r>
          </a:p>
        </p:txBody>
      </p:sp>
      <p:pic>
        <p:nvPicPr>
          <p:cNvPr id="2050" name="Picture 2" descr="Screenshot of commit for Dockerfile upgrade">
            <a:extLst>
              <a:ext uri="{FF2B5EF4-FFF2-40B4-BE49-F238E27FC236}">
                <a16:creationId xmlns:a16="http://schemas.microsoft.com/office/drawing/2014/main" id="{CFA9ED1A-C911-22C8-9CFD-DC75C8D3D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3603" y="588962"/>
            <a:ext cx="5918200" cy="607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9873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5A85-CDAC-411E-8220-09486C4D4921}"/>
              </a:ext>
            </a:extLst>
          </p:cNvPr>
          <p:cNvSpPr>
            <a:spLocks noGrp="1"/>
          </p:cNvSpPr>
          <p:nvPr>
            <p:ph type="title"/>
          </p:nvPr>
        </p:nvSpPr>
        <p:spPr>
          <a:xfrm>
            <a:off x="877316" y="1040892"/>
            <a:ext cx="6892669" cy="498598"/>
          </a:xfrm>
        </p:spPr>
        <p:txBody>
          <a:bodyPr>
            <a:normAutofit fontScale="90000"/>
          </a:bodyPr>
          <a:lstStyle/>
          <a:p>
            <a:r>
              <a:rPr lang="en-US" dirty="0"/>
              <a:t>Demo: Container-based continuous integration</a:t>
            </a:r>
          </a:p>
        </p:txBody>
      </p:sp>
    </p:spTree>
    <p:extLst>
      <p:ext uri="{BB962C8B-B14F-4D97-AF65-F5344CB8AC3E}">
        <p14:creationId xmlns:p14="http://schemas.microsoft.com/office/powerpoint/2010/main" val="295465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98C79E-D30B-4465-A912-ABA264D6F1D6}"/>
              </a:ext>
            </a:extLst>
          </p:cNvPr>
          <p:cNvSpPr txBox="1"/>
          <p:nvPr/>
        </p:nvSpPr>
        <p:spPr>
          <a:xfrm>
            <a:off x="6196668" y="667292"/>
            <a:ext cx="5382158" cy="55092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latest </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articles, documentation, and events from </a:t>
            </a:r>
            <a:r>
              <a:rPr kumimoji="0" lang="en-US" sz="1600" b="0" i="0" u="none" strike="noStrike" kern="1200" cap="none" spc="0" normalizeH="0" baseline="0" noProof="0" dirty="0" err="1">
                <a:ln>
                  <a:noFill/>
                </a:ln>
                <a:solidFill>
                  <a:srgbClr val="242424"/>
                </a:solidFill>
                <a:effectLst/>
                <a:uLnTx/>
                <a:uFillTx/>
                <a:latin typeface="Segoe UI" panose="020B0502040204020203" pitchFamily="34" charset="0"/>
                <a:ea typeface="+mn-ea"/>
                <a:cs typeface="+mn-cs"/>
              </a:rPr>
              <a:t>Microsoft.Source</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—the curated monthly developer community newsletter. </a:t>
            </a:r>
            <a:b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Stay at the forefront </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notified </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Learn what you want</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cxnSp>
        <p:nvCxnSpPr>
          <p:cNvPr id="7" name="Straight Connector 6">
            <a:extLst>
              <a:ext uri="{FF2B5EF4-FFF2-40B4-BE49-F238E27FC236}">
                <a16:creationId xmlns:a16="http://schemas.microsoft.com/office/drawing/2014/main" id="{7DC082EF-2E7F-4C2E-9F6A-56BD241BD2D2}"/>
              </a:ext>
            </a:extLst>
          </p:cNvPr>
          <p:cNvCxnSpPr>
            <a:cxnSpLocks/>
          </p:cNvCxnSpPr>
          <p:nvPr/>
        </p:nvCxnSpPr>
        <p:spPr>
          <a:xfrm>
            <a:off x="5897461" y="667292"/>
            <a:ext cx="0" cy="834337"/>
          </a:xfrm>
          <a:prstGeom prst="line">
            <a:avLst/>
          </a:prstGeom>
          <a:ln w="76200">
            <a:solidFill>
              <a:srgbClr val="0079D7"/>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352BFD-400D-4368-8A8A-22E067FC4EB4}"/>
              </a:ext>
            </a:extLst>
          </p:cNvPr>
          <p:cNvCxnSpPr>
            <a:cxnSpLocks/>
          </p:cNvCxnSpPr>
          <p:nvPr/>
        </p:nvCxnSpPr>
        <p:spPr>
          <a:xfrm>
            <a:off x="5898860" y="2220653"/>
            <a:ext cx="0" cy="834337"/>
          </a:xfrm>
          <a:prstGeom prst="line">
            <a:avLst/>
          </a:prstGeom>
          <a:ln w="76200">
            <a:solidFill>
              <a:srgbClr val="0079D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E4E40F6-5E3D-4617-ADE7-7FFC9962E255}"/>
              </a:ext>
            </a:extLst>
          </p:cNvPr>
          <p:cNvCxnSpPr>
            <a:cxnSpLocks/>
          </p:cNvCxnSpPr>
          <p:nvPr/>
        </p:nvCxnSpPr>
        <p:spPr>
          <a:xfrm>
            <a:off x="5897461" y="3883071"/>
            <a:ext cx="0" cy="834337"/>
          </a:xfrm>
          <a:prstGeom prst="line">
            <a:avLst/>
          </a:prstGeom>
          <a:ln w="76200">
            <a:solidFill>
              <a:srgbClr val="0079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CF88DB-3970-415C-9AFA-B9F357F4D33A}"/>
              </a:ext>
            </a:extLst>
          </p:cNvPr>
          <p:cNvCxnSpPr>
            <a:cxnSpLocks/>
          </p:cNvCxnSpPr>
          <p:nvPr/>
        </p:nvCxnSpPr>
        <p:spPr>
          <a:xfrm>
            <a:off x="5907249" y="5333766"/>
            <a:ext cx="0" cy="765030"/>
          </a:xfrm>
          <a:prstGeom prst="line">
            <a:avLst/>
          </a:prstGeom>
          <a:ln w="76200">
            <a:solidFill>
              <a:srgbClr val="0079D7"/>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B8D5606-4999-4113-A758-2B6A2A2A0141}"/>
              </a:ext>
            </a:extLst>
          </p:cNvPr>
          <p:cNvPicPr>
            <a:picLocks noChangeAspect="1"/>
          </p:cNvPicPr>
          <p:nvPr/>
        </p:nvPicPr>
        <p:blipFill>
          <a:blip r:embed="rId2"/>
          <a:stretch>
            <a:fillRect/>
          </a:stretch>
        </p:blipFill>
        <p:spPr>
          <a:xfrm>
            <a:off x="0" y="0"/>
            <a:ext cx="5297424" cy="6858000"/>
          </a:xfrm>
          <a:prstGeom prst="rect">
            <a:avLst/>
          </a:prstGeom>
        </p:spPr>
      </p:pic>
      <p:sp>
        <p:nvSpPr>
          <p:cNvPr id="18" name="TextBox 17">
            <a:extLst>
              <a:ext uri="{FF2B5EF4-FFF2-40B4-BE49-F238E27FC236}">
                <a16:creationId xmlns:a16="http://schemas.microsoft.com/office/drawing/2014/main" id="{4C85A970-F656-4BA0-897A-318DE3E7A3BD}"/>
              </a:ext>
            </a:extLst>
          </p:cNvPr>
          <p:cNvSpPr txBox="1"/>
          <p:nvPr/>
        </p:nvSpPr>
        <p:spPr>
          <a:xfrm>
            <a:off x="235994" y="5531615"/>
            <a:ext cx="2940738" cy="369332"/>
          </a:xfrm>
          <a:prstGeom prst="rect">
            <a:avLst/>
          </a:prstGeom>
          <a:noFill/>
        </p:spPr>
        <p:txBody>
          <a:bodyPr wrap="square">
            <a:spAutoFit/>
          </a:bodyPr>
          <a:lstStyle/>
          <a:p>
            <a:pPr algn="ctr"/>
            <a:r>
              <a:rPr lang="en-US" b="0" i="0" u="none" strike="noStrike" dirty="0">
                <a:solidFill>
                  <a:schemeClr val="bg1"/>
                </a:solidFill>
                <a:effectLst/>
                <a:latin typeface="wf_SegoeUILight"/>
              </a:rPr>
              <a:t>.source</a:t>
            </a:r>
            <a:endParaRPr lang="en-US" b="0" i="0" dirty="0">
              <a:solidFill>
                <a:schemeClr val="bg1"/>
              </a:solidFill>
              <a:effectLst/>
              <a:latin typeface="wf_SegoeUILight"/>
            </a:endParaRPr>
          </a:p>
        </p:txBody>
      </p:sp>
      <p:sp>
        <p:nvSpPr>
          <p:cNvPr id="3" name="TextBox 2">
            <a:extLst>
              <a:ext uri="{FF2B5EF4-FFF2-40B4-BE49-F238E27FC236}">
                <a16:creationId xmlns:a16="http://schemas.microsoft.com/office/drawing/2014/main" id="{C5BBE26B-5AED-413E-BC4F-684D6995B7A1}"/>
              </a:ext>
            </a:extLst>
          </p:cNvPr>
          <p:cNvSpPr txBox="1"/>
          <p:nvPr/>
        </p:nvSpPr>
        <p:spPr>
          <a:xfrm>
            <a:off x="302669" y="3513739"/>
            <a:ext cx="2940738" cy="369332"/>
          </a:xfrm>
          <a:prstGeom prst="rect">
            <a:avLst/>
          </a:prstGeom>
          <a:noFill/>
        </p:spPr>
        <p:txBody>
          <a:bodyPr wrap="square">
            <a:spAutoFit/>
          </a:bodyPr>
          <a:lstStyle/>
          <a:p>
            <a:pPr algn="ctr"/>
            <a:r>
              <a:rPr lang="en-US" b="0" i="0" u="none" strike="noStrike" dirty="0" err="1">
                <a:solidFill>
                  <a:schemeClr val="bg1"/>
                </a:solidFill>
                <a:effectLst/>
                <a:latin typeface="wf_SegoeUILight"/>
              </a:rPr>
              <a:t>Dev.level</a:t>
            </a:r>
            <a:r>
              <a:rPr lang="en-US" b="0" i="0" u="none" strike="noStrike" dirty="0">
                <a:solidFill>
                  <a:schemeClr val="bg1"/>
                </a:solidFill>
                <a:effectLst/>
                <a:latin typeface="wf_SegoeUILight"/>
              </a:rPr>
              <a:t>(up);</a:t>
            </a:r>
            <a:endParaRPr lang="en-US" b="0" i="0" dirty="0">
              <a:solidFill>
                <a:schemeClr val="bg1"/>
              </a:solidFill>
              <a:effectLst/>
              <a:latin typeface="wf_SegoeUILight"/>
            </a:endParaRPr>
          </a:p>
        </p:txBody>
      </p:sp>
      <p:sp>
        <p:nvSpPr>
          <p:cNvPr id="2" name="TextBox 1">
            <a:extLst>
              <a:ext uri="{FF2B5EF4-FFF2-40B4-BE49-F238E27FC236}">
                <a16:creationId xmlns:a16="http://schemas.microsoft.com/office/drawing/2014/main" id="{C930B309-1FE1-4401-58EB-3565FBAC4A97}"/>
              </a:ext>
            </a:extLst>
          </p:cNvPr>
          <p:cNvSpPr txBox="1"/>
          <p:nvPr/>
        </p:nvSpPr>
        <p:spPr>
          <a:xfrm>
            <a:off x="2713686" y="4413727"/>
            <a:ext cx="2940738" cy="584775"/>
          </a:xfrm>
          <a:prstGeom prst="rect">
            <a:avLst/>
          </a:prstGeom>
          <a:noFill/>
        </p:spPr>
        <p:txBody>
          <a:bodyPr wrap="square">
            <a:spAutoFit/>
          </a:bodyPr>
          <a:lstStyle/>
          <a:p>
            <a:pPr algn="ctr"/>
            <a:r>
              <a:rPr lang="en-US" sz="3200" b="0" i="0" u="none" strike="noStrike" dirty="0" err="1">
                <a:solidFill>
                  <a:schemeClr val="bg1"/>
                </a:solidFill>
                <a:effectLst/>
                <a:latin typeface="wf_SegoeUILight"/>
              </a:rPr>
              <a:t>aka.ms</a:t>
            </a:r>
            <a:r>
              <a:rPr lang="en-US" sz="3200" b="0" i="0" u="none" strike="noStrike" dirty="0">
                <a:solidFill>
                  <a:schemeClr val="bg1"/>
                </a:solidFill>
                <a:effectLst/>
                <a:latin typeface="wf_SegoeUILight"/>
              </a:rPr>
              <a:t>/</a:t>
            </a:r>
            <a:r>
              <a:rPr lang="en-US" sz="3200" b="0" i="0" u="none" strike="noStrike" dirty="0" err="1">
                <a:solidFill>
                  <a:schemeClr val="bg1"/>
                </a:solidFill>
                <a:effectLst/>
                <a:latin typeface="wf_SegoeUILight"/>
              </a:rPr>
              <a:t>lrtf</a:t>
            </a:r>
            <a:endParaRPr lang="en-US" sz="3200" b="0" i="0" dirty="0">
              <a:solidFill>
                <a:schemeClr val="bg1"/>
              </a:solidFill>
              <a:effectLst/>
              <a:latin typeface="wf_SegoeUILight"/>
            </a:endParaRPr>
          </a:p>
        </p:txBody>
      </p:sp>
      <p:pic>
        <p:nvPicPr>
          <p:cNvPr id="3074" name="Picture 2">
            <a:extLst>
              <a:ext uri="{FF2B5EF4-FFF2-40B4-BE49-F238E27FC236}">
                <a16:creationId xmlns:a16="http://schemas.microsoft.com/office/drawing/2014/main" id="{573C9391-E215-4DB5-2EEA-AA7E451D3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118" y="3946525"/>
            <a:ext cx="1585089" cy="158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10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4E4A3-411B-43D7-9225-2EF885D28E0D}"/>
              </a:ext>
            </a:extLst>
          </p:cNvPr>
          <p:cNvSpPr>
            <a:spLocks noGrp="1"/>
          </p:cNvSpPr>
          <p:nvPr>
            <p:ph type="title"/>
          </p:nvPr>
        </p:nvSpPr>
        <p:spPr/>
        <p:txBody>
          <a:bodyPr/>
          <a:lstStyle/>
          <a:p>
            <a:r>
              <a:rPr lang="en-US" dirty="0"/>
              <a:t>Two approaches for Kubernetes-based CD</a:t>
            </a:r>
          </a:p>
        </p:txBody>
      </p:sp>
      <p:graphicFrame>
        <p:nvGraphicFramePr>
          <p:cNvPr id="5" name="Content Placeholder 3" descr="Two arrows showing the difference between push-based and pull-based CD for Kubernetes.&#10;">
            <a:extLst>
              <a:ext uri="{FF2B5EF4-FFF2-40B4-BE49-F238E27FC236}">
                <a16:creationId xmlns:a16="http://schemas.microsoft.com/office/drawing/2014/main" id="{7E92BEDA-A197-4C64-82E6-20AAC5CAFA41}"/>
              </a:ext>
            </a:extLst>
          </p:cNvPr>
          <p:cNvGraphicFramePr>
            <a:graphicFrameLocks/>
          </p:cNvGraphicFramePr>
          <p:nvPr>
            <p:extLst>
              <p:ext uri="{D42A27DB-BD31-4B8C-83A1-F6EECF244321}">
                <p14:modId xmlns:p14="http://schemas.microsoft.com/office/powerpoint/2010/main" val="17380067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38893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7149-CF93-4ACE-A381-E366E3CE4C96}"/>
              </a:ext>
            </a:extLst>
          </p:cNvPr>
          <p:cNvSpPr>
            <a:spLocks noGrp="1"/>
          </p:cNvSpPr>
          <p:nvPr>
            <p:ph type="title"/>
          </p:nvPr>
        </p:nvSpPr>
        <p:spPr/>
        <p:txBody>
          <a:bodyPr/>
          <a:lstStyle/>
          <a:p>
            <a:r>
              <a:rPr lang="en-US"/>
              <a:t>Approach 1: Push-based continuous delivery</a:t>
            </a:r>
          </a:p>
        </p:txBody>
      </p:sp>
      <p:sp>
        <p:nvSpPr>
          <p:cNvPr id="3" name="Content Placeholder 2">
            <a:extLst>
              <a:ext uri="{FF2B5EF4-FFF2-40B4-BE49-F238E27FC236}">
                <a16:creationId xmlns:a16="http://schemas.microsoft.com/office/drawing/2014/main" id="{FE44EB5A-C2E4-403F-BE9E-E61EDFE31710}"/>
              </a:ext>
            </a:extLst>
          </p:cNvPr>
          <p:cNvSpPr>
            <a:spLocks noGrp="1"/>
          </p:cNvSpPr>
          <p:nvPr>
            <p:ph sz="quarter" idx="10"/>
          </p:nvPr>
        </p:nvSpPr>
        <p:spPr/>
        <p:txBody>
          <a:bodyPr/>
          <a:lstStyle/>
          <a:p>
            <a:r>
              <a:rPr lang="en-US" dirty="0"/>
              <a:t>Traditional approach</a:t>
            </a:r>
          </a:p>
          <a:p>
            <a:r>
              <a:rPr lang="en-US" dirty="0"/>
              <a:t>External system pushing updates to cluster</a:t>
            </a:r>
          </a:p>
          <a:p>
            <a:endParaRPr lang="en-US" dirty="0"/>
          </a:p>
        </p:txBody>
      </p:sp>
      <p:grpSp>
        <p:nvGrpSpPr>
          <p:cNvPr id="25" name="Group 24" descr="An image showing push-based continuous delivery. The image shows CI-build pushing to a container registry which leads to a release process. An external system executes commands to execute the release process.">
            <a:extLst>
              <a:ext uri="{FF2B5EF4-FFF2-40B4-BE49-F238E27FC236}">
                <a16:creationId xmlns:a16="http://schemas.microsoft.com/office/drawing/2014/main" id="{C48FB33E-9870-4ABB-8553-F13A93EC72B1}"/>
              </a:ext>
            </a:extLst>
          </p:cNvPr>
          <p:cNvGrpSpPr/>
          <p:nvPr/>
        </p:nvGrpSpPr>
        <p:grpSpPr>
          <a:xfrm>
            <a:off x="1312541" y="2939885"/>
            <a:ext cx="9345555" cy="3641509"/>
            <a:chOff x="1312541" y="2939885"/>
            <a:chExt cx="9345555" cy="3641509"/>
          </a:xfrm>
        </p:grpSpPr>
        <p:cxnSp>
          <p:nvCxnSpPr>
            <p:cNvPr id="26" name="Straight Arrow Connector 25">
              <a:extLst>
                <a:ext uri="{FF2B5EF4-FFF2-40B4-BE49-F238E27FC236}">
                  <a16:creationId xmlns:a16="http://schemas.microsoft.com/office/drawing/2014/main" id="{40402346-8A0F-40C7-A3BF-18BFC5138EA6}"/>
                </a:ext>
              </a:extLst>
            </p:cNvPr>
            <p:cNvCxnSpPr>
              <a:cxnSpLocks/>
              <a:stCxn id="33" idx="3"/>
              <a:endCxn id="27" idx="1"/>
            </p:cNvCxnSpPr>
            <p:nvPr/>
          </p:nvCxnSpPr>
          <p:spPr>
            <a:xfrm>
              <a:off x="2914014" y="3981747"/>
              <a:ext cx="356741" cy="0"/>
            </a:xfrm>
            <a:prstGeom prst="straightConnector1">
              <a:avLst/>
            </a:prstGeom>
            <a:noFill/>
            <a:ln w="6350" cap="flat" cmpd="sng" algn="ctr">
              <a:solidFill>
                <a:srgbClr val="C34D54"/>
              </a:solidFill>
              <a:prstDash val="solid"/>
              <a:miter lim="800000"/>
              <a:tailEnd type="triangle"/>
            </a:ln>
            <a:effectLst/>
          </p:spPr>
        </p:cxnSp>
        <p:sp>
          <p:nvSpPr>
            <p:cNvPr id="27" name="Rectangle 26">
              <a:extLst>
                <a:ext uri="{FF2B5EF4-FFF2-40B4-BE49-F238E27FC236}">
                  <a16:creationId xmlns:a16="http://schemas.microsoft.com/office/drawing/2014/main" id="{3B0F819E-5C7E-4CCD-9516-C3793D49E098}"/>
                </a:ext>
              </a:extLst>
            </p:cNvPr>
            <p:cNvSpPr/>
            <p:nvPr/>
          </p:nvSpPr>
          <p:spPr>
            <a:xfrm>
              <a:off x="3270755" y="3661808"/>
              <a:ext cx="1601473" cy="639878"/>
            </a:xfrm>
            <a:prstGeom prst="rect">
              <a:avLst/>
            </a:prstGeom>
            <a:solidFill>
              <a:srgbClr val="C34D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Container Registry</a:t>
              </a:r>
            </a:p>
          </p:txBody>
        </p:sp>
        <p:sp>
          <p:nvSpPr>
            <p:cNvPr id="28" name="Rectangle 27">
              <a:extLst>
                <a:ext uri="{FF2B5EF4-FFF2-40B4-BE49-F238E27FC236}">
                  <a16:creationId xmlns:a16="http://schemas.microsoft.com/office/drawing/2014/main" id="{5AFC42AB-10B8-499F-A2E1-A8F6E87A3274}"/>
                </a:ext>
              </a:extLst>
            </p:cNvPr>
            <p:cNvSpPr/>
            <p:nvPr/>
          </p:nvSpPr>
          <p:spPr>
            <a:xfrm>
              <a:off x="5367528" y="2939885"/>
              <a:ext cx="5290568" cy="2089606"/>
            </a:xfrm>
            <a:prstGeom prst="rect">
              <a:avLst/>
            </a:prstGeom>
            <a:solidFill>
              <a:srgbClr val="C34D54"/>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Release process</a:t>
              </a:r>
            </a:p>
          </p:txBody>
        </p:sp>
        <p:sp>
          <p:nvSpPr>
            <p:cNvPr id="29" name="Rectangle: Rounded Corners 28">
              <a:extLst>
                <a:ext uri="{FF2B5EF4-FFF2-40B4-BE49-F238E27FC236}">
                  <a16:creationId xmlns:a16="http://schemas.microsoft.com/office/drawing/2014/main" id="{439273F2-7330-4E4E-A661-66CFA01F4A1E}"/>
                </a:ext>
              </a:extLst>
            </p:cNvPr>
            <p:cNvSpPr/>
            <p:nvPr/>
          </p:nvSpPr>
          <p:spPr>
            <a:xfrm>
              <a:off x="5759196" y="3688410"/>
              <a:ext cx="982980" cy="740664"/>
            </a:xfrm>
            <a:prstGeom prst="roundRect">
              <a:avLst/>
            </a:prstGeom>
            <a:gradFill rotWithShape="1">
              <a:gsLst>
                <a:gs pos="0">
                  <a:srgbClr val="BBA149">
                    <a:satMod val="103000"/>
                    <a:lumMod val="102000"/>
                    <a:tint val="94000"/>
                  </a:srgbClr>
                </a:gs>
                <a:gs pos="50000">
                  <a:srgbClr val="BBA149">
                    <a:satMod val="110000"/>
                    <a:lumMod val="100000"/>
                    <a:shade val="100000"/>
                  </a:srgbClr>
                </a:gs>
                <a:gs pos="100000">
                  <a:srgbClr val="BBA149">
                    <a:lumMod val="99000"/>
                    <a:satMod val="120000"/>
                    <a:shade val="78000"/>
                  </a:srgbClr>
                </a:gs>
              </a:gsLst>
              <a:lin ang="5400000" scaled="0"/>
            </a:gradFill>
            <a:ln w="6350" cap="flat" cmpd="sng" algn="ctr">
              <a:solidFill>
                <a:srgbClr val="BBA14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Dev cluster</a:t>
              </a:r>
            </a:p>
          </p:txBody>
        </p:sp>
        <p:sp>
          <p:nvSpPr>
            <p:cNvPr id="30" name="Rectangle: Rounded Corners 29">
              <a:extLst>
                <a:ext uri="{FF2B5EF4-FFF2-40B4-BE49-F238E27FC236}">
                  <a16:creationId xmlns:a16="http://schemas.microsoft.com/office/drawing/2014/main" id="{27D33C88-3979-4886-A845-E5C650ACF677}"/>
                </a:ext>
              </a:extLst>
            </p:cNvPr>
            <p:cNvSpPr/>
            <p:nvPr/>
          </p:nvSpPr>
          <p:spPr>
            <a:xfrm>
              <a:off x="6972300" y="3689693"/>
              <a:ext cx="982980" cy="740664"/>
            </a:xfrm>
            <a:prstGeom prst="roundRect">
              <a:avLst/>
            </a:prstGeom>
            <a:gradFill rotWithShape="1">
              <a:gsLst>
                <a:gs pos="0">
                  <a:srgbClr val="BBA149">
                    <a:satMod val="103000"/>
                    <a:lumMod val="102000"/>
                    <a:tint val="94000"/>
                  </a:srgbClr>
                </a:gs>
                <a:gs pos="50000">
                  <a:srgbClr val="BBA149">
                    <a:satMod val="110000"/>
                    <a:lumMod val="100000"/>
                    <a:shade val="100000"/>
                  </a:srgbClr>
                </a:gs>
                <a:gs pos="100000">
                  <a:srgbClr val="BBA149">
                    <a:lumMod val="99000"/>
                    <a:satMod val="120000"/>
                    <a:shade val="78000"/>
                  </a:srgbClr>
                </a:gs>
              </a:gsLst>
              <a:lin ang="5400000" scaled="0"/>
            </a:gradFill>
            <a:ln w="6350" cap="flat" cmpd="sng" algn="ctr">
              <a:solidFill>
                <a:srgbClr val="BBA14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QA cluster</a:t>
              </a:r>
            </a:p>
          </p:txBody>
        </p:sp>
        <p:sp>
          <p:nvSpPr>
            <p:cNvPr id="31" name="Rectangle: Rounded Corners 30">
              <a:extLst>
                <a:ext uri="{FF2B5EF4-FFF2-40B4-BE49-F238E27FC236}">
                  <a16:creationId xmlns:a16="http://schemas.microsoft.com/office/drawing/2014/main" id="{065537BB-4FB9-4BCB-A252-747537881E55}"/>
                </a:ext>
              </a:extLst>
            </p:cNvPr>
            <p:cNvSpPr/>
            <p:nvPr/>
          </p:nvSpPr>
          <p:spPr>
            <a:xfrm>
              <a:off x="8185404" y="3688410"/>
              <a:ext cx="982980" cy="740664"/>
            </a:xfrm>
            <a:prstGeom prst="roundRect">
              <a:avLst/>
            </a:prstGeom>
            <a:gradFill rotWithShape="1">
              <a:gsLst>
                <a:gs pos="0">
                  <a:srgbClr val="BBA149">
                    <a:satMod val="103000"/>
                    <a:lumMod val="102000"/>
                    <a:tint val="94000"/>
                  </a:srgbClr>
                </a:gs>
                <a:gs pos="50000">
                  <a:srgbClr val="BBA149">
                    <a:satMod val="110000"/>
                    <a:lumMod val="100000"/>
                    <a:shade val="100000"/>
                  </a:srgbClr>
                </a:gs>
                <a:gs pos="100000">
                  <a:srgbClr val="BBA149">
                    <a:lumMod val="99000"/>
                    <a:satMod val="120000"/>
                    <a:shade val="78000"/>
                  </a:srgbClr>
                </a:gs>
              </a:gsLst>
              <a:lin ang="5400000" scaled="0"/>
            </a:gradFill>
            <a:ln w="6350" cap="flat" cmpd="sng" algn="ctr">
              <a:solidFill>
                <a:srgbClr val="BBA14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Pre-prod cluster</a:t>
              </a:r>
            </a:p>
          </p:txBody>
        </p:sp>
        <p:sp>
          <p:nvSpPr>
            <p:cNvPr id="32" name="Rectangle: Rounded Corners 31">
              <a:extLst>
                <a:ext uri="{FF2B5EF4-FFF2-40B4-BE49-F238E27FC236}">
                  <a16:creationId xmlns:a16="http://schemas.microsoft.com/office/drawing/2014/main" id="{B0F14238-A7D8-43BE-99AA-CCE2DDE37C75}"/>
                </a:ext>
              </a:extLst>
            </p:cNvPr>
            <p:cNvSpPr/>
            <p:nvPr/>
          </p:nvSpPr>
          <p:spPr>
            <a:xfrm>
              <a:off x="9392412" y="3688410"/>
              <a:ext cx="982980" cy="740664"/>
            </a:xfrm>
            <a:prstGeom prst="roundRect">
              <a:avLst/>
            </a:prstGeom>
            <a:gradFill rotWithShape="1">
              <a:gsLst>
                <a:gs pos="0">
                  <a:srgbClr val="BBA149">
                    <a:satMod val="103000"/>
                    <a:lumMod val="102000"/>
                    <a:tint val="94000"/>
                  </a:srgbClr>
                </a:gs>
                <a:gs pos="50000">
                  <a:srgbClr val="BBA149">
                    <a:satMod val="110000"/>
                    <a:lumMod val="100000"/>
                    <a:shade val="100000"/>
                  </a:srgbClr>
                </a:gs>
                <a:gs pos="100000">
                  <a:srgbClr val="BBA149">
                    <a:lumMod val="99000"/>
                    <a:satMod val="120000"/>
                    <a:shade val="78000"/>
                  </a:srgbClr>
                </a:gs>
              </a:gsLst>
              <a:lin ang="5400000" scaled="0"/>
            </a:gradFill>
            <a:ln w="6350" cap="flat" cmpd="sng" algn="ctr">
              <a:solidFill>
                <a:srgbClr val="BBA14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Prod cluster</a:t>
              </a:r>
            </a:p>
          </p:txBody>
        </p:sp>
        <p:sp>
          <p:nvSpPr>
            <p:cNvPr id="33" name="Rectangle 32">
              <a:extLst>
                <a:ext uri="{FF2B5EF4-FFF2-40B4-BE49-F238E27FC236}">
                  <a16:creationId xmlns:a16="http://schemas.microsoft.com/office/drawing/2014/main" id="{8A28C3E9-1E1D-47FF-B840-2FE1E25830E9}"/>
                </a:ext>
              </a:extLst>
            </p:cNvPr>
            <p:cNvSpPr/>
            <p:nvPr/>
          </p:nvSpPr>
          <p:spPr>
            <a:xfrm>
              <a:off x="1312541" y="3661808"/>
              <a:ext cx="1601473" cy="639878"/>
            </a:xfrm>
            <a:prstGeom prst="rect">
              <a:avLst/>
            </a:prstGeom>
            <a:solidFill>
              <a:srgbClr val="C34D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CI build</a:t>
              </a:r>
            </a:p>
          </p:txBody>
        </p:sp>
        <p:sp>
          <p:nvSpPr>
            <p:cNvPr id="34" name="Rectangle 33">
              <a:extLst>
                <a:ext uri="{FF2B5EF4-FFF2-40B4-BE49-F238E27FC236}">
                  <a16:creationId xmlns:a16="http://schemas.microsoft.com/office/drawing/2014/main" id="{BD02857E-7E50-4EE8-A059-2F1B1C1D20CF}"/>
                </a:ext>
              </a:extLst>
            </p:cNvPr>
            <p:cNvSpPr/>
            <p:nvPr/>
          </p:nvSpPr>
          <p:spPr>
            <a:xfrm>
              <a:off x="5367528" y="5676044"/>
              <a:ext cx="5290568" cy="553212"/>
            </a:xfrm>
            <a:prstGeom prst="rect">
              <a:avLst/>
            </a:prstGeom>
            <a:solidFill>
              <a:srgbClr val="C34D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External System</a:t>
              </a:r>
            </a:p>
          </p:txBody>
        </p:sp>
        <p:cxnSp>
          <p:nvCxnSpPr>
            <p:cNvPr id="35" name="Straight Arrow Connector 34">
              <a:extLst>
                <a:ext uri="{FF2B5EF4-FFF2-40B4-BE49-F238E27FC236}">
                  <a16:creationId xmlns:a16="http://schemas.microsoft.com/office/drawing/2014/main" id="{4890057F-F3D5-478E-AEFD-3018E6A210FE}"/>
                </a:ext>
              </a:extLst>
            </p:cNvPr>
            <p:cNvCxnSpPr>
              <a:stCxn id="34" idx="0"/>
              <a:endCxn id="29" idx="2"/>
            </p:cNvCxnSpPr>
            <p:nvPr/>
          </p:nvCxnSpPr>
          <p:spPr>
            <a:xfrm flipH="1" flipV="1">
              <a:off x="6250686" y="4429074"/>
              <a:ext cx="1762126" cy="1246970"/>
            </a:xfrm>
            <a:prstGeom prst="straightConnector1">
              <a:avLst/>
            </a:prstGeom>
            <a:noFill/>
            <a:ln w="19050" cap="flat" cmpd="sng" algn="ctr">
              <a:solidFill>
                <a:srgbClr val="3BB1A3"/>
              </a:solidFill>
              <a:prstDash val="solid"/>
              <a:miter lim="800000"/>
              <a:tailEnd type="triangle"/>
            </a:ln>
            <a:effectLst/>
          </p:spPr>
        </p:cxnSp>
        <p:cxnSp>
          <p:nvCxnSpPr>
            <p:cNvPr id="36" name="Straight Arrow Connector 35">
              <a:extLst>
                <a:ext uri="{FF2B5EF4-FFF2-40B4-BE49-F238E27FC236}">
                  <a16:creationId xmlns:a16="http://schemas.microsoft.com/office/drawing/2014/main" id="{23EB2BC5-56EF-4773-A775-8B03CFF84449}"/>
                </a:ext>
              </a:extLst>
            </p:cNvPr>
            <p:cNvCxnSpPr>
              <a:cxnSpLocks/>
              <a:stCxn id="34" idx="0"/>
              <a:endCxn id="30" idx="2"/>
            </p:cNvCxnSpPr>
            <p:nvPr/>
          </p:nvCxnSpPr>
          <p:spPr>
            <a:xfrm flipH="1" flipV="1">
              <a:off x="7463790" y="4430357"/>
              <a:ext cx="549022" cy="1245687"/>
            </a:xfrm>
            <a:prstGeom prst="straightConnector1">
              <a:avLst/>
            </a:prstGeom>
            <a:noFill/>
            <a:ln w="19050" cap="flat" cmpd="sng" algn="ctr">
              <a:solidFill>
                <a:srgbClr val="3BB1A3"/>
              </a:solidFill>
              <a:prstDash val="solid"/>
              <a:miter lim="800000"/>
              <a:tailEnd type="triangle"/>
            </a:ln>
            <a:effectLst/>
          </p:spPr>
        </p:cxnSp>
        <p:cxnSp>
          <p:nvCxnSpPr>
            <p:cNvPr id="37" name="Straight Arrow Connector 36">
              <a:extLst>
                <a:ext uri="{FF2B5EF4-FFF2-40B4-BE49-F238E27FC236}">
                  <a16:creationId xmlns:a16="http://schemas.microsoft.com/office/drawing/2014/main" id="{B5FF0903-D76D-4A32-96C8-17D5972AF9E9}"/>
                </a:ext>
              </a:extLst>
            </p:cNvPr>
            <p:cNvCxnSpPr>
              <a:cxnSpLocks/>
              <a:stCxn id="34" idx="0"/>
              <a:endCxn id="31" idx="2"/>
            </p:cNvCxnSpPr>
            <p:nvPr/>
          </p:nvCxnSpPr>
          <p:spPr>
            <a:xfrm flipV="1">
              <a:off x="8012812" y="4429074"/>
              <a:ext cx="664082" cy="1246970"/>
            </a:xfrm>
            <a:prstGeom prst="straightConnector1">
              <a:avLst/>
            </a:prstGeom>
            <a:noFill/>
            <a:ln w="19050" cap="flat" cmpd="sng" algn="ctr">
              <a:solidFill>
                <a:srgbClr val="3BB1A3"/>
              </a:solidFill>
              <a:prstDash val="solid"/>
              <a:miter lim="800000"/>
              <a:tailEnd type="triangle"/>
            </a:ln>
            <a:effectLst/>
          </p:spPr>
        </p:cxnSp>
        <p:cxnSp>
          <p:nvCxnSpPr>
            <p:cNvPr id="38" name="Straight Arrow Connector 37">
              <a:extLst>
                <a:ext uri="{FF2B5EF4-FFF2-40B4-BE49-F238E27FC236}">
                  <a16:creationId xmlns:a16="http://schemas.microsoft.com/office/drawing/2014/main" id="{923C5647-6303-46EF-B7C3-DA77FF36B99E}"/>
                </a:ext>
              </a:extLst>
            </p:cNvPr>
            <p:cNvCxnSpPr>
              <a:cxnSpLocks/>
              <a:stCxn id="34" idx="0"/>
              <a:endCxn id="32" idx="2"/>
            </p:cNvCxnSpPr>
            <p:nvPr/>
          </p:nvCxnSpPr>
          <p:spPr>
            <a:xfrm flipV="1">
              <a:off x="8012812" y="4429074"/>
              <a:ext cx="1871090" cy="1246970"/>
            </a:xfrm>
            <a:prstGeom prst="straightConnector1">
              <a:avLst/>
            </a:prstGeom>
            <a:noFill/>
            <a:ln w="19050" cap="flat" cmpd="sng" algn="ctr">
              <a:solidFill>
                <a:srgbClr val="3BB1A3"/>
              </a:solidFill>
              <a:prstDash val="solid"/>
              <a:miter lim="800000"/>
              <a:tailEnd type="triangle"/>
            </a:ln>
            <a:effectLst/>
          </p:spPr>
        </p:cxnSp>
        <p:sp>
          <p:nvSpPr>
            <p:cNvPr id="39" name="TextBox 38">
              <a:extLst>
                <a:ext uri="{FF2B5EF4-FFF2-40B4-BE49-F238E27FC236}">
                  <a16:creationId xmlns:a16="http://schemas.microsoft.com/office/drawing/2014/main" id="{FEE8D308-8654-4997-9E01-DECB071D91C4}"/>
                </a:ext>
              </a:extLst>
            </p:cNvPr>
            <p:cNvSpPr txBox="1"/>
            <p:nvPr/>
          </p:nvSpPr>
          <p:spPr>
            <a:xfrm>
              <a:off x="8738457" y="5083159"/>
              <a:ext cx="1245854"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kubectl apply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helm install</a:t>
              </a:r>
            </a:p>
          </p:txBody>
        </p:sp>
        <p:pic>
          <p:nvPicPr>
            <p:cNvPr id="40" name="Graphic 39">
              <a:extLst>
                <a:ext uri="{FF2B5EF4-FFF2-40B4-BE49-F238E27FC236}">
                  <a16:creationId xmlns:a16="http://schemas.microsoft.com/office/drawing/2014/main" id="{D685790F-CD53-4537-84B0-C022ADEBED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7812" y="5522850"/>
              <a:ext cx="644140" cy="745362"/>
            </a:xfrm>
            <a:prstGeom prst="rect">
              <a:avLst/>
            </a:prstGeom>
          </p:spPr>
        </p:pic>
        <p:pic>
          <p:nvPicPr>
            <p:cNvPr id="41" name="Picture 8" descr="See the source image">
              <a:extLst>
                <a:ext uri="{FF2B5EF4-FFF2-40B4-BE49-F238E27FC236}">
                  <a16:creationId xmlns:a16="http://schemas.microsoft.com/office/drawing/2014/main" id="{67E79C43-A3A2-42F0-9E3E-A4E2E0CCF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38" y="5522850"/>
              <a:ext cx="552287" cy="7625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See the source image">
              <a:extLst>
                <a:ext uri="{FF2B5EF4-FFF2-40B4-BE49-F238E27FC236}">
                  <a16:creationId xmlns:a16="http://schemas.microsoft.com/office/drawing/2014/main" id="{97F22DB1-10D7-4305-8B34-F084CA8534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523" t="16293" r="22764" b="32009"/>
            <a:stretch/>
          </p:blipFill>
          <p:spPr bwMode="auto">
            <a:xfrm>
              <a:off x="4479635" y="5572193"/>
              <a:ext cx="748191" cy="720125"/>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a:extLst>
                <a:ext uri="{FF2B5EF4-FFF2-40B4-BE49-F238E27FC236}">
                  <a16:creationId xmlns:a16="http://schemas.microsoft.com/office/drawing/2014/main" id="{916D1E08-2050-4DC5-ACAE-77F016ED9A55}"/>
                </a:ext>
              </a:extLst>
            </p:cNvPr>
            <p:cNvCxnSpPr>
              <a:stCxn id="27" idx="3"/>
              <a:endCxn id="28" idx="1"/>
            </p:cNvCxnSpPr>
            <p:nvPr/>
          </p:nvCxnSpPr>
          <p:spPr>
            <a:xfrm>
              <a:off x="4872228" y="3981747"/>
              <a:ext cx="495300" cy="2941"/>
            </a:xfrm>
            <a:prstGeom prst="straightConnector1">
              <a:avLst/>
            </a:prstGeom>
            <a:noFill/>
            <a:ln w="6350" cap="flat" cmpd="sng" algn="ctr">
              <a:solidFill>
                <a:srgbClr val="C34D54"/>
              </a:solidFill>
              <a:prstDash val="solid"/>
              <a:miter lim="800000"/>
              <a:tailEnd type="triangle"/>
            </a:ln>
            <a:effectLst/>
          </p:spPr>
        </p:cxnSp>
        <p:sp>
          <p:nvSpPr>
            <p:cNvPr id="44" name="Arrow: Right 43">
              <a:extLst>
                <a:ext uri="{FF2B5EF4-FFF2-40B4-BE49-F238E27FC236}">
                  <a16:creationId xmlns:a16="http://schemas.microsoft.com/office/drawing/2014/main" id="{846C2622-DF76-4F2B-ADD2-5E33471BF8F9}"/>
                </a:ext>
              </a:extLst>
            </p:cNvPr>
            <p:cNvSpPr/>
            <p:nvPr/>
          </p:nvSpPr>
          <p:spPr>
            <a:xfrm>
              <a:off x="5652516" y="5955030"/>
              <a:ext cx="4722876" cy="626364"/>
            </a:xfrm>
            <a:prstGeom prst="rightArrow">
              <a:avLst/>
            </a:prstGeom>
            <a:solidFill>
              <a:srgbClr val="FFFFFF"/>
            </a:solidFill>
            <a:ln w="12700" cap="flat" cmpd="sng" algn="ctr">
              <a:solidFill>
                <a:srgbClr val="C34D5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C34D54">
                      <a:lumMod val="75000"/>
                    </a:srgbClr>
                  </a:solidFill>
                  <a:effectLst/>
                  <a:uLnTx/>
                  <a:uFillTx/>
                  <a:latin typeface="Segoe UI"/>
                  <a:ea typeface="+mn-ea"/>
                  <a:cs typeface="+mn-cs"/>
                </a:rPr>
                <a:t>Release pipeline</a:t>
              </a:r>
            </a:p>
          </p:txBody>
        </p:sp>
        <p:sp>
          <p:nvSpPr>
            <p:cNvPr id="45" name="TextBox 44">
              <a:extLst>
                <a:ext uri="{FF2B5EF4-FFF2-40B4-BE49-F238E27FC236}">
                  <a16:creationId xmlns:a16="http://schemas.microsoft.com/office/drawing/2014/main" id="{523D6E4B-646F-43DB-AABF-40FDCF534211}"/>
                </a:ext>
              </a:extLst>
            </p:cNvPr>
            <p:cNvSpPr txBox="1"/>
            <p:nvPr/>
          </p:nvSpPr>
          <p:spPr>
            <a:xfrm>
              <a:off x="3755539" y="6270249"/>
              <a:ext cx="631904"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rPr>
                <a:t>Jenkins</a:t>
              </a:r>
            </a:p>
          </p:txBody>
        </p:sp>
      </p:grpSp>
    </p:spTree>
    <p:extLst>
      <p:ext uri="{BB962C8B-B14F-4D97-AF65-F5344CB8AC3E}">
        <p14:creationId xmlns:p14="http://schemas.microsoft.com/office/powerpoint/2010/main" val="16070597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5A85-CDAC-411E-8220-09486C4D4921}"/>
              </a:ext>
            </a:extLst>
          </p:cNvPr>
          <p:cNvSpPr>
            <a:spLocks noGrp="1"/>
          </p:cNvSpPr>
          <p:nvPr>
            <p:ph type="title"/>
          </p:nvPr>
        </p:nvSpPr>
        <p:spPr/>
        <p:txBody>
          <a:bodyPr>
            <a:normAutofit fontScale="90000"/>
          </a:bodyPr>
          <a:lstStyle/>
          <a:p>
            <a:r>
              <a:rPr lang="en-US" dirty="0"/>
              <a:t>Demo: Push based continuous delivery</a:t>
            </a:r>
          </a:p>
        </p:txBody>
      </p:sp>
    </p:spTree>
    <p:extLst>
      <p:ext uri="{BB962C8B-B14F-4D97-AF65-F5344CB8AC3E}">
        <p14:creationId xmlns:p14="http://schemas.microsoft.com/office/powerpoint/2010/main" val="28196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D310A7-58FF-43C0-84BD-5B5F931F8307}"/>
              </a:ext>
            </a:extLst>
          </p:cNvPr>
          <p:cNvSpPr>
            <a:spLocks noGrp="1"/>
          </p:cNvSpPr>
          <p:nvPr>
            <p:ph type="title"/>
          </p:nvPr>
        </p:nvSpPr>
        <p:spPr/>
        <p:txBody>
          <a:bodyPr/>
          <a:lstStyle/>
          <a:p>
            <a:r>
              <a:rPr lang="en-US" dirty="0"/>
              <a:t>Approach 2: Pull-based continuous delivery (</a:t>
            </a:r>
            <a:r>
              <a:rPr lang="en-US" dirty="0" err="1"/>
              <a:t>GitOps</a:t>
            </a:r>
            <a:r>
              <a:rPr lang="en-US" dirty="0"/>
              <a:t>)</a:t>
            </a:r>
          </a:p>
        </p:txBody>
      </p:sp>
      <p:sp>
        <p:nvSpPr>
          <p:cNvPr id="4" name="Content Placeholder 3">
            <a:extLst>
              <a:ext uri="{FF2B5EF4-FFF2-40B4-BE49-F238E27FC236}">
                <a16:creationId xmlns:a16="http://schemas.microsoft.com/office/drawing/2014/main" id="{B7578EBD-A389-4A55-A3A3-40243EE93C7A}"/>
              </a:ext>
            </a:extLst>
          </p:cNvPr>
          <p:cNvSpPr>
            <a:spLocks noGrp="1"/>
          </p:cNvSpPr>
          <p:nvPr>
            <p:ph sz="quarter" idx="10"/>
          </p:nvPr>
        </p:nvSpPr>
        <p:spPr/>
        <p:txBody>
          <a:bodyPr/>
          <a:lstStyle/>
          <a:p>
            <a:r>
              <a:rPr lang="en-US" dirty="0"/>
              <a:t>Cluster component</a:t>
            </a:r>
          </a:p>
          <a:p>
            <a:r>
              <a:rPr lang="en-US" dirty="0"/>
              <a:t>Declarative state in git</a:t>
            </a:r>
          </a:p>
          <a:p>
            <a:endParaRPr lang="en-US" dirty="0"/>
          </a:p>
        </p:txBody>
      </p:sp>
      <p:grpSp>
        <p:nvGrpSpPr>
          <p:cNvPr id="5" name="Group 4" descr="An image showing pull-based continuous delivery. CI build pushed an image to a container registry. In the release process, different clusters are synced to a git logo, showing the pull based way of working.">
            <a:extLst>
              <a:ext uri="{FF2B5EF4-FFF2-40B4-BE49-F238E27FC236}">
                <a16:creationId xmlns:a16="http://schemas.microsoft.com/office/drawing/2014/main" id="{4E2829B3-D852-4BAE-8ACC-9AEC48B48316}"/>
              </a:ext>
            </a:extLst>
          </p:cNvPr>
          <p:cNvGrpSpPr/>
          <p:nvPr/>
        </p:nvGrpSpPr>
        <p:grpSpPr>
          <a:xfrm>
            <a:off x="1305851" y="2939885"/>
            <a:ext cx="9352245" cy="3212952"/>
            <a:chOff x="1305851" y="2939885"/>
            <a:chExt cx="9352245" cy="3212952"/>
          </a:xfrm>
        </p:grpSpPr>
        <p:cxnSp>
          <p:nvCxnSpPr>
            <p:cNvPr id="6" name="Straight Arrow Connector 5">
              <a:extLst>
                <a:ext uri="{FF2B5EF4-FFF2-40B4-BE49-F238E27FC236}">
                  <a16:creationId xmlns:a16="http://schemas.microsoft.com/office/drawing/2014/main" id="{D94EE024-F45A-414C-81C7-C58B77E4D708}"/>
                </a:ext>
              </a:extLst>
            </p:cNvPr>
            <p:cNvCxnSpPr>
              <a:cxnSpLocks/>
              <a:stCxn id="13" idx="3"/>
              <a:endCxn id="7" idx="1"/>
            </p:cNvCxnSpPr>
            <p:nvPr/>
          </p:nvCxnSpPr>
          <p:spPr>
            <a:xfrm>
              <a:off x="2914014" y="3981747"/>
              <a:ext cx="356741" cy="0"/>
            </a:xfrm>
            <a:prstGeom prst="straightConnector1">
              <a:avLst/>
            </a:prstGeom>
            <a:noFill/>
            <a:ln w="6350" cap="flat" cmpd="sng" algn="ctr">
              <a:solidFill>
                <a:srgbClr val="C34D54"/>
              </a:solidFill>
              <a:prstDash val="solid"/>
              <a:miter lim="800000"/>
              <a:tailEnd type="triangle"/>
            </a:ln>
            <a:effectLst/>
          </p:spPr>
        </p:cxnSp>
        <p:sp>
          <p:nvSpPr>
            <p:cNvPr id="7" name="Rectangle 6">
              <a:extLst>
                <a:ext uri="{FF2B5EF4-FFF2-40B4-BE49-F238E27FC236}">
                  <a16:creationId xmlns:a16="http://schemas.microsoft.com/office/drawing/2014/main" id="{804ED955-6B55-477E-8256-5FFD65C90FC4}"/>
                </a:ext>
              </a:extLst>
            </p:cNvPr>
            <p:cNvSpPr/>
            <p:nvPr/>
          </p:nvSpPr>
          <p:spPr>
            <a:xfrm>
              <a:off x="3270755" y="3661808"/>
              <a:ext cx="1601473" cy="639878"/>
            </a:xfrm>
            <a:prstGeom prst="rect">
              <a:avLst/>
            </a:prstGeom>
            <a:solidFill>
              <a:srgbClr val="C34D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Container Registry</a:t>
              </a:r>
            </a:p>
          </p:txBody>
        </p:sp>
        <p:sp>
          <p:nvSpPr>
            <p:cNvPr id="8" name="Rectangle 7">
              <a:extLst>
                <a:ext uri="{FF2B5EF4-FFF2-40B4-BE49-F238E27FC236}">
                  <a16:creationId xmlns:a16="http://schemas.microsoft.com/office/drawing/2014/main" id="{3D816123-EBD9-4193-A3B1-4F2C55A600A2}"/>
                </a:ext>
              </a:extLst>
            </p:cNvPr>
            <p:cNvSpPr/>
            <p:nvPr/>
          </p:nvSpPr>
          <p:spPr>
            <a:xfrm>
              <a:off x="5367528" y="2939885"/>
              <a:ext cx="5290568" cy="2089606"/>
            </a:xfrm>
            <a:prstGeom prst="rect">
              <a:avLst/>
            </a:prstGeom>
            <a:solidFill>
              <a:srgbClr val="C34D54"/>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Release process</a:t>
              </a:r>
            </a:p>
          </p:txBody>
        </p:sp>
        <p:sp>
          <p:nvSpPr>
            <p:cNvPr id="9" name="Rectangle: Rounded Corners 8">
              <a:extLst>
                <a:ext uri="{FF2B5EF4-FFF2-40B4-BE49-F238E27FC236}">
                  <a16:creationId xmlns:a16="http://schemas.microsoft.com/office/drawing/2014/main" id="{8BE151A4-9EE7-4A56-B902-11A80F697901}"/>
                </a:ext>
              </a:extLst>
            </p:cNvPr>
            <p:cNvSpPr/>
            <p:nvPr/>
          </p:nvSpPr>
          <p:spPr>
            <a:xfrm>
              <a:off x="5759196" y="3688410"/>
              <a:ext cx="982980" cy="740664"/>
            </a:xfrm>
            <a:prstGeom prst="roundRect">
              <a:avLst/>
            </a:prstGeom>
            <a:gradFill rotWithShape="1">
              <a:gsLst>
                <a:gs pos="0">
                  <a:srgbClr val="BBA149">
                    <a:satMod val="103000"/>
                    <a:lumMod val="102000"/>
                    <a:tint val="94000"/>
                  </a:srgbClr>
                </a:gs>
                <a:gs pos="50000">
                  <a:srgbClr val="BBA149">
                    <a:satMod val="110000"/>
                    <a:lumMod val="100000"/>
                    <a:shade val="100000"/>
                  </a:srgbClr>
                </a:gs>
                <a:gs pos="100000">
                  <a:srgbClr val="BBA149">
                    <a:lumMod val="99000"/>
                    <a:satMod val="120000"/>
                    <a:shade val="78000"/>
                  </a:srgbClr>
                </a:gs>
              </a:gsLst>
              <a:lin ang="5400000" scaled="0"/>
            </a:gradFill>
            <a:ln w="6350" cap="flat" cmpd="sng" algn="ctr">
              <a:solidFill>
                <a:srgbClr val="BBA14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Dev cluster</a:t>
              </a:r>
            </a:p>
          </p:txBody>
        </p:sp>
        <p:sp>
          <p:nvSpPr>
            <p:cNvPr id="10" name="Rectangle: Rounded Corners 9">
              <a:extLst>
                <a:ext uri="{FF2B5EF4-FFF2-40B4-BE49-F238E27FC236}">
                  <a16:creationId xmlns:a16="http://schemas.microsoft.com/office/drawing/2014/main" id="{CE333FDD-F205-4A72-B2AC-6C3E4A1A3F3D}"/>
                </a:ext>
              </a:extLst>
            </p:cNvPr>
            <p:cNvSpPr/>
            <p:nvPr/>
          </p:nvSpPr>
          <p:spPr>
            <a:xfrm>
              <a:off x="6972300" y="3689693"/>
              <a:ext cx="982980" cy="740664"/>
            </a:xfrm>
            <a:prstGeom prst="roundRect">
              <a:avLst/>
            </a:prstGeom>
            <a:gradFill rotWithShape="1">
              <a:gsLst>
                <a:gs pos="0">
                  <a:srgbClr val="BBA149">
                    <a:satMod val="103000"/>
                    <a:lumMod val="102000"/>
                    <a:tint val="94000"/>
                  </a:srgbClr>
                </a:gs>
                <a:gs pos="50000">
                  <a:srgbClr val="BBA149">
                    <a:satMod val="110000"/>
                    <a:lumMod val="100000"/>
                    <a:shade val="100000"/>
                  </a:srgbClr>
                </a:gs>
                <a:gs pos="100000">
                  <a:srgbClr val="BBA149">
                    <a:lumMod val="99000"/>
                    <a:satMod val="120000"/>
                    <a:shade val="78000"/>
                  </a:srgbClr>
                </a:gs>
              </a:gsLst>
              <a:lin ang="5400000" scaled="0"/>
            </a:gradFill>
            <a:ln w="6350" cap="flat" cmpd="sng" algn="ctr">
              <a:solidFill>
                <a:srgbClr val="BBA14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QA cluster</a:t>
              </a:r>
            </a:p>
          </p:txBody>
        </p:sp>
        <p:sp>
          <p:nvSpPr>
            <p:cNvPr id="11" name="Rectangle: Rounded Corners 10">
              <a:extLst>
                <a:ext uri="{FF2B5EF4-FFF2-40B4-BE49-F238E27FC236}">
                  <a16:creationId xmlns:a16="http://schemas.microsoft.com/office/drawing/2014/main" id="{8DE5BF2B-42CF-43F4-B7FB-2DD3459767E6}"/>
                </a:ext>
              </a:extLst>
            </p:cNvPr>
            <p:cNvSpPr/>
            <p:nvPr/>
          </p:nvSpPr>
          <p:spPr>
            <a:xfrm>
              <a:off x="8185404" y="3688410"/>
              <a:ext cx="982980" cy="740664"/>
            </a:xfrm>
            <a:prstGeom prst="roundRect">
              <a:avLst/>
            </a:prstGeom>
            <a:gradFill rotWithShape="1">
              <a:gsLst>
                <a:gs pos="0">
                  <a:srgbClr val="BBA149">
                    <a:satMod val="103000"/>
                    <a:lumMod val="102000"/>
                    <a:tint val="94000"/>
                  </a:srgbClr>
                </a:gs>
                <a:gs pos="50000">
                  <a:srgbClr val="BBA149">
                    <a:satMod val="110000"/>
                    <a:lumMod val="100000"/>
                    <a:shade val="100000"/>
                  </a:srgbClr>
                </a:gs>
                <a:gs pos="100000">
                  <a:srgbClr val="BBA149">
                    <a:lumMod val="99000"/>
                    <a:satMod val="120000"/>
                    <a:shade val="78000"/>
                  </a:srgbClr>
                </a:gs>
              </a:gsLst>
              <a:lin ang="5400000" scaled="0"/>
            </a:gradFill>
            <a:ln w="6350" cap="flat" cmpd="sng" algn="ctr">
              <a:solidFill>
                <a:srgbClr val="BBA14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Pre-prod cluster</a:t>
              </a:r>
            </a:p>
          </p:txBody>
        </p:sp>
        <p:sp>
          <p:nvSpPr>
            <p:cNvPr id="12" name="Rectangle: Rounded Corners 11">
              <a:extLst>
                <a:ext uri="{FF2B5EF4-FFF2-40B4-BE49-F238E27FC236}">
                  <a16:creationId xmlns:a16="http://schemas.microsoft.com/office/drawing/2014/main" id="{552641B4-F492-4EB4-AA6E-DF65F1F628D8}"/>
                </a:ext>
              </a:extLst>
            </p:cNvPr>
            <p:cNvSpPr/>
            <p:nvPr/>
          </p:nvSpPr>
          <p:spPr>
            <a:xfrm>
              <a:off x="9392412" y="3688410"/>
              <a:ext cx="982980" cy="740664"/>
            </a:xfrm>
            <a:prstGeom prst="roundRect">
              <a:avLst/>
            </a:prstGeom>
            <a:gradFill rotWithShape="1">
              <a:gsLst>
                <a:gs pos="0">
                  <a:srgbClr val="BBA149">
                    <a:satMod val="103000"/>
                    <a:lumMod val="102000"/>
                    <a:tint val="94000"/>
                  </a:srgbClr>
                </a:gs>
                <a:gs pos="50000">
                  <a:srgbClr val="BBA149">
                    <a:satMod val="110000"/>
                    <a:lumMod val="100000"/>
                    <a:shade val="100000"/>
                  </a:srgbClr>
                </a:gs>
                <a:gs pos="100000">
                  <a:srgbClr val="BBA149">
                    <a:lumMod val="99000"/>
                    <a:satMod val="120000"/>
                    <a:shade val="78000"/>
                  </a:srgbClr>
                </a:gs>
              </a:gsLst>
              <a:lin ang="5400000" scaled="0"/>
            </a:gradFill>
            <a:ln w="6350" cap="flat" cmpd="sng" algn="ctr">
              <a:solidFill>
                <a:srgbClr val="BBA14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Prod cluster</a:t>
              </a:r>
            </a:p>
          </p:txBody>
        </p:sp>
        <p:sp>
          <p:nvSpPr>
            <p:cNvPr id="13" name="Rectangle 12">
              <a:extLst>
                <a:ext uri="{FF2B5EF4-FFF2-40B4-BE49-F238E27FC236}">
                  <a16:creationId xmlns:a16="http://schemas.microsoft.com/office/drawing/2014/main" id="{D17AA303-730D-4463-B28A-0855FE4A0E17}"/>
                </a:ext>
              </a:extLst>
            </p:cNvPr>
            <p:cNvSpPr/>
            <p:nvPr/>
          </p:nvSpPr>
          <p:spPr>
            <a:xfrm>
              <a:off x="1312541" y="3661808"/>
              <a:ext cx="1601473" cy="639878"/>
            </a:xfrm>
            <a:prstGeom prst="rect">
              <a:avLst/>
            </a:prstGeom>
            <a:solidFill>
              <a:srgbClr val="C34D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CI build</a:t>
              </a:r>
            </a:p>
          </p:txBody>
        </p:sp>
        <p:cxnSp>
          <p:nvCxnSpPr>
            <p:cNvPr id="14" name="Straight Arrow Connector 13">
              <a:extLst>
                <a:ext uri="{FF2B5EF4-FFF2-40B4-BE49-F238E27FC236}">
                  <a16:creationId xmlns:a16="http://schemas.microsoft.com/office/drawing/2014/main" id="{C29F276E-32F7-40F6-851E-8ACCE6F54634}"/>
                </a:ext>
              </a:extLst>
            </p:cNvPr>
            <p:cNvCxnSpPr>
              <a:stCxn id="7" idx="3"/>
              <a:endCxn id="8" idx="1"/>
            </p:cNvCxnSpPr>
            <p:nvPr/>
          </p:nvCxnSpPr>
          <p:spPr>
            <a:xfrm>
              <a:off x="4872228" y="3981747"/>
              <a:ext cx="495300" cy="2941"/>
            </a:xfrm>
            <a:prstGeom prst="straightConnector1">
              <a:avLst/>
            </a:prstGeom>
            <a:noFill/>
            <a:ln w="6350" cap="flat" cmpd="sng" algn="ctr">
              <a:solidFill>
                <a:srgbClr val="C34D54"/>
              </a:solidFill>
              <a:prstDash val="solid"/>
              <a:miter lim="800000"/>
              <a:tailEnd type="triangle"/>
            </a:ln>
            <a:effectLst/>
          </p:spPr>
        </p:cxnSp>
        <p:pic>
          <p:nvPicPr>
            <p:cNvPr id="15" name="Picture 14">
              <a:extLst>
                <a:ext uri="{FF2B5EF4-FFF2-40B4-BE49-F238E27FC236}">
                  <a16:creationId xmlns:a16="http://schemas.microsoft.com/office/drawing/2014/main" id="{8427C76A-3A80-4BD6-89AD-A620A585DE1B}"/>
                </a:ext>
              </a:extLst>
            </p:cNvPr>
            <p:cNvPicPr>
              <a:picLocks noChangeAspect="1"/>
            </p:cNvPicPr>
            <p:nvPr/>
          </p:nvPicPr>
          <p:blipFill>
            <a:blip r:embed="rId2"/>
            <a:stretch>
              <a:fillRect/>
            </a:stretch>
          </p:blipFill>
          <p:spPr>
            <a:xfrm>
              <a:off x="5956203" y="5572193"/>
              <a:ext cx="584362" cy="580644"/>
            </a:xfrm>
            <a:prstGeom prst="rect">
              <a:avLst/>
            </a:prstGeom>
          </p:spPr>
        </p:pic>
        <p:pic>
          <p:nvPicPr>
            <p:cNvPr id="16" name="Picture 15">
              <a:extLst>
                <a:ext uri="{FF2B5EF4-FFF2-40B4-BE49-F238E27FC236}">
                  <a16:creationId xmlns:a16="http://schemas.microsoft.com/office/drawing/2014/main" id="{A6E7AD45-32E5-4984-BA15-C2B396778269}"/>
                </a:ext>
              </a:extLst>
            </p:cNvPr>
            <p:cNvPicPr>
              <a:picLocks noChangeAspect="1"/>
            </p:cNvPicPr>
            <p:nvPr/>
          </p:nvPicPr>
          <p:blipFill>
            <a:blip r:embed="rId2"/>
            <a:stretch>
              <a:fillRect/>
            </a:stretch>
          </p:blipFill>
          <p:spPr>
            <a:xfrm>
              <a:off x="7171609" y="5572193"/>
              <a:ext cx="584362" cy="580644"/>
            </a:xfrm>
            <a:prstGeom prst="rect">
              <a:avLst/>
            </a:prstGeom>
          </p:spPr>
        </p:pic>
        <p:pic>
          <p:nvPicPr>
            <p:cNvPr id="17" name="Picture 16">
              <a:extLst>
                <a:ext uri="{FF2B5EF4-FFF2-40B4-BE49-F238E27FC236}">
                  <a16:creationId xmlns:a16="http://schemas.microsoft.com/office/drawing/2014/main" id="{ED0CEEDD-40C9-4BC6-BD7E-8F998A292AA8}"/>
                </a:ext>
              </a:extLst>
            </p:cNvPr>
            <p:cNvPicPr>
              <a:picLocks noChangeAspect="1"/>
            </p:cNvPicPr>
            <p:nvPr/>
          </p:nvPicPr>
          <p:blipFill>
            <a:blip r:embed="rId2"/>
            <a:stretch>
              <a:fillRect/>
            </a:stretch>
          </p:blipFill>
          <p:spPr>
            <a:xfrm>
              <a:off x="8387015" y="5572193"/>
              <a:ext cx="584362" cy="580644"/>
            </a:xfrm>
            <a:prstGeom prst="rect">
              <a:avLst/>
            </a:prstGeom>
          </p:spPr>
        </p:pic>
        <p:pic>
          <p:nvPicPr>
            <p:cNvPr id="18" name="Picture 17">
              <a:extLst>
                <a:ext uri="{FF2B5EF4-FFF2-40B4-BE49-F238E27FC236}">
                  <a16:creationId xmlns:a16="http://schemas.microsoft.com/office/drawing/2014/main" id="{FE20A208-C6BB-4B68-8C4A-BC1F4FF6D2AC}"/>
                </a:ext>
              </a:extLst>
            </p:cNvPr>
            <p:cNvPicPr>
              <a:picLocks noChangeAspect="1"/>
            </p:cNvPicPr>
            <p:nvPr/>
          </p:nvPicPr>
          <p:blipFill>
            <a:blip r:embed="rId2"/>
            <a:stretch>
              <a:fillRect/>
            </a:stretch>
          </p:blipFill>
          <p:spPr>
            <a:xfrm>
              <a:off x="9602421" y="5572193"/>
              <a:ext cx="584362" cy="580644"/>
            </a:xfrm>
            <a:prstGeom prst="rect">
              <a:avLst/>
            </a:prstGeom>
          </p:spPr>
        </p:pic>
        <p:cxnSp>
          <p:nvCxnSpPr>
            <p:cNvPr id="19" name="Straight Arrow Connector 18">
              <a:extLst>
                <a:ext uri="{FF2B5EF4-FFF2-40B4-BE49-F238E27FC236}">
                  <a16:creationId xmlns:a16="http://schemas.microsoft.com/office/drawing/2014/main" id="{0AC1DECE-8874-4ECD-BD4C-355BDA792B7D}"/>
                </a:ext>
              </a:extLst>
            </p:cNvPr>
            <p:cNvCxnSpPr>
              <a:stCxn id="9" idx="2"/>
              <a:endCxn id="15" idx="0"/>
            </p:cNvCxnSpPr>
            <p:nvPr/>
          </p:nvCxnSpPr>
          <p:spPr>
            <a:xfrm flipH="1">
              <a:off x="6248384" y="4429074"/>
              <a:ext cx="2302" cy="1143119"/>
            </a:xfrm>
            <a:prstGeom prst="straightConnector1">
              <a:avLst/>
            </a:prstGeom>
            <a:noFill/>
            <a:ln w="19050" cap="flat" cmpd="sng" algn="ctr">
              <a:solidFill>
                <a:srgbClr val="3BB1A3"/>
              </a:solidFill>
              <a:prstDash val="solid"/>
              <a:round/>
              <a:headEnd type="none" w="med" len="med"/>
              <a:tailEnd type="triangle" w="med" len="med"/>
            </a:ln>
            <a:effectLst/>
          </p:spPr>
        </p:cxnSp>
        <p:cxnSp>
          <p:nvCxnSpPr>
            <p:cNvPr id="20" name="Straight Arrow Connector 19">
              <a:extLst>
                <a:ext uri="{FF2B5EF4-FFF2-40B4-BE49-F238E27FC236}">
                  <a16:creationId xmlns:a16="http://schemas.microsoft.com/office/drawing/2014/main" id="{2E0FCD16-D9D9-4B23-B9F5-2C11CDF95368}"/>
                </a:ext>
              </a:extLst>
            </p:cNvPr>
            <p:cNvCxnSpPr>
              <a:cxnSpLocks/>
              <a:stCxn id="10" idx="2"/>
              <a:endCxn id="16" idx="0"/>
            </p:cNvCxnSpPr>
            <p:nvPr/>
          </p:nvCxnSpPr>
          <p:spPr>
            <a:xfrm>
              <a:off x="7463790" y="4430357"/>
              <a:ext cx="0" cy="1141836"/>
            </a:xfrm>
            <a:prstGeom prst="straightConnector1">
              <a:avLst/>
            </a:prstGeom>
            <a:noFill/>
            <a:ln w="19050" cap="flat" cmpd="sng" algn="ctr">
              <a:solidFill>
                <a:srgbClr val="3BB1A3"/>
              </a:solidFill>
              <a:prstDash val="solid"/>
              <a:round/>
              <a:headEnd type="none" w="med" len="med"/>
              <a:tailEnd type="triangle" w="med" len="med"/>
            </a:ln>
            <a:effectLst/>
          </p:spPr>
        </p:cxnSp>
        <p:cxnSp>
          <p:nvCxnSpPr>
            <p:cNvPr id="21" name="Straight Arrow Connector 20">
              <a:extLst>
                <a:ext uri="{FF2B5EF4-FFF2-40B4-BE49-F238E27FC236}">
                  <a16:creationId xmlns:a16="http://schemas.microsoft.com/office/drawing/2014/main" id="{F71ABE43-9F95-453E-BBB2-43807B8A7385}"/>
                </a:ext>
              </a:extLst>
            </p:cNvPr>
            <p:cNvCxnSpPr>
              <a:cxnSpLocks/>
              <a:stCxn id="11" idx="2"/>
              <a:endCxn id="17" idx="0"/>
            </p:cNvCxnSpPr>
            <p:nvPr/>
          </p:nvCxnSpPr>
          <p:spPr>
            <a:xfrm>
              <a:off x="8676894" y="4429074"/>
              <a:ext cx="2302" cy="1143119"/>
            </a:xfrm>
            <a:prstGeom prst="straightConnector1">
              <a:avLst/>
            </a:prstGeom>
            <a:noFill/>
            <a:ln w="19050" cap="flat" cmpd="sng" algn="ctr">
              <a:solidFill>
                <a:srgbClr val="3BB1A3"/>
              </a:solidFill>
              <a:prstDash val="solid"/>
              <a:round/>
              <a:headEnd type="none" w="med" len="med"/>
              <a:tailEnd type="triangle" w="med" len="med"/>
            </a:ln>
            <a:effectLst/>
          </p:spPr>
        </p:cxnSp>
        <p:cxnSp>
          <p:nvCxnSpPr>
            <p:cNvPr id="22" name="Straight Arrow Connector 21">
              <a:extLst>
                <a:ext uri="{FF2B5EF4-FFF2-40B4-BE49-F238E27FC236}">
                  <a16:creationId xmlns:a16="http://schemas.microsoft.com/office/drawing/2014/main" id="{6ECC9761-C652-4BB8-8D8D-2E7448C8739B}"/>
                </a:ext>
              </a:extLst>
            </p:cNvPr>
            <p:cNvCxnSpPr>
              <a:cxnSpLocks/>
              <a:stCxn id="12" idx="2"/>
              <a:endCxn id="18" idx="0"/>
            </p:cNvCxnSpPr>
            <p:nvPr/>
          </p:nvCxnSpPr>
          <p:spPr>
            <a:xfrm>
              <a:off x="9883902" y="4429074"/>
              <a:ext cx="10700" cy="1143119"/>
            </a:xfrm>
            <a:prstGeom prst="straightConnector1">
              <a:avLst/>
            </a:prstGeom>
            <a:noFill/>
            <a:ln w="19050" cap="flat" cmpd="sng" algn="ctr">
              <a:solidFill>
                <a:srgbClr val="3BB1A3"/>
              </a:solidFill>
              <a:prstDash val="solid"/>
              <a:round/>
              <a:headEnd type="none" w="med" len="med"/>
              <a:tailEnd type="triangle" w="med" len="med"/>
            </a:ln>
            <a:effectLst/>
          </p:spPr>
        </p:cxnSp>
        <p:pic>
          <p:nvPicPr>
            <p:cNvPr id="23" name="Picture 2">
              <a:extLst>
                <a:ext uri="{FF2B5EF4-FFF2-40B4-BE49-F238E27FC236}">
                  <a16:creationId xmlns:a16="http://schemas.microsoft.com/office/drawing/2014/main" id="{86F9B48B-22B4-42CB-AF0E-36DFA1223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014" y="5000633"/>
              <a:ext cx="689835" cy="68983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01204F4-E9DD-4322-BFDF-26E6F3DEF9A1}"/>
                </a:ext>
              </a:extLst>
            </p:cNvPr>
            <p:cNvSpPr txBox="1"/>
            <p:nvPr/>
          </p:nvSpPr>
          <p:spPr>
            <a:xfrm>
              <a:off x="2944383" y="5690468"/>
              <a:ext cx="652743"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0000"/>
                  </a:solidFill>
                  <a:effectLst/>
                  <a:uLnTx/>
                  <a:uFillTx/>
                </a:rPr>
                <a:t>ArgoCD</a:t>
              </a:r>
              <a:endParaRPr kumimoji="0" lang="en-US" sz="1050" b="0" i="0" u="none" strike="noStrike" kern="0" cap="none" spc="0" normalizeH="0" baseline="0" noProof="0" dirty="0">
                <a:ln>
                  <a:noFill/>
                </a:ln>
                <a:solidFill>
                  <a:srgbClr val="000000"/>
                </a:solidFill>
                <a:effectLst/>
                <a:uLnTx/>
                <a:uFillTx/>
              </a:endParaRPr>
            </a:p>
          </p:txBody>
        </p:sp>
        <p:pic>
          <p:nvPicPr>
            <p:cNvPr id="25" name="Picture 24" descr="A picture containing text&#10;&#10;Description automatically generated">
              <a:extLst>
                <a:ext uri="{FF2B5EF4-FFF2-40B4-BE49-F238E27FC236}">
                  <a16:creationId xmlns:a16="http://schemas.microsoft.com/office/drawing/2014/main" id="{A83F3D35-8CB1-40A4-8E70-79192C840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851" y="5204848"/>
              <a:ext cx="1346351" cy="538540"/>
            </a:xfrm>
            <a:prstGeom prst="rect">
              <a:avLst/>
            </a:prstGeom>
          </p:spPr>
        </p:pic>
      </p:grpSp>
    </p:spTree>
    <p:extLst>
      <p:ext uri="{BB962C8B-B14F-4D97-AF65-F5344CB8AC3E}">
        <p14:creationId xmlns:p14="http://schemas.microsoft.com/office/powerpoint/2010/main" val="2962877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5A85-CDAC-411E-8220-09486C4D4921}"/>
              </a:ext>
            </a:extLst>
          </p:cNvPr>
          <p:cNvSpPr>
            <a:spLocks noGrp="1"/>
          </p:cNvSpPr>
          <p:nvPr>
            <p:ph type="title"/>
          </p:nvPr>
        </p:nvSpPr>
        <p:spPr/>
        <p:txBody>
          <a:bodyPr>
            <a:normAutofit fontScale="90000"/>
          </a:bodyPr>
          <a:lstStyle/>
          <a:p>
            <a:r>
              <a:rPr lang="en-US" dirty="0"/>
              <a:t>Demo: Pull-based continuous delivery (</a:t>
            </a:r>
            <a:r>
              <a:rPr lang="en-US" dirty="0" err="1"/>
              <a:t>GitOps</a:t>
            </a:r>
            <a:r>
              <a:rPr lang="en-US" dirty="0"/>
              <a:t>) using </a:t>
            </a:r>
            <a:r>
              <a:rPr lang="en-US" dirty="0" err="1"/>
              <a:t>FluxCD</a:t>
            </a:r>
            <a:br>
              <a:rPr lang="en-US" dirty="0"/>
            </a:br>
            <a:endParaRPr lang="en-US" dirty="0"/>
          </a:p>
        </p:txBody>
      </p:sp>
    </p:spTree>
    <p:extLst>
      <p:ext uri="{BB962C8B-B14F-4D97-AF65-F5344CB8AC3E}">
        <p14:creationId xmlns:p14="http://schemas.microsoft.com/office/powerpoint/2010/main" val="270243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C6760E-8A19-417D-A941-3730EF32164A}"/>
              </a:ext>
            </a:extLst>
          </p:cNvPr>
          <p:cNvSpPr>
            <a:spLocks noGrp="1"/>
          </p:cNvSpPr>
          <p:nvPr>
            <p:ph type="title"/>
          </p:nvPr>
        </p:nvSpPr>
        <p:spPr/>
        <p:txBody>
          <a:bodyPr/>
          <a:lstStyle/>
          <a:p>
            <a:r>
              <a:rPr lang="en-US" dirty="0"/>
              <a:t>Comparing push and pull based systems</a:t>
            </a:r>
          </a:p>
        </p:txBody>
      </p:sp>
      <p:graphicFrame>
        <p:nvGraphicFramePr>
          <p:cNvPr id="5" name="Table 4" descr="A text table comparing push based vs pull based CD.">
            <a:extLst>
              <a:ext uri="{FF2B5EF4-FFF2-40B4-BE49-F238E27FC236}">
                <a16:creationId xmlns:a16="http://schemas.microsoft.com/office/drawing/2014/main" id="{A9625789-A67D-45CE-B55F-7EC3AAC80440}"/>
              </a:ext>
            </a:extLst>
          </p:cNvPr>
          <p:cNvGraphicFramePr>
            <a:graphicFrameLocks/>
          </p:cNvGraphicFramePr>
          <p:nvPr>
            <p:extLst>
              <p:ext uri="{D42A27DB-BD31-4B8C-83A1-F6EECF244321}">
                <p14:modId xmlns:p14="http://schemas.microsoft.com/office/powerpoint/2010/main" val="3585981554"/>
              </p:ext>
            </p:extLst>
          </p:nvPr>
        </p:nvGraphicFramePr>
        <p:xfrm>
          <a:off x="159707" y="1280160"/>
          <a:ext cx="11554264" cy="5120640"/>
        </p:xfrm>
        <a:graphic>
          <a:graphicData uri="http://schemas.openxmlformats.org/drawingml/2006/table">
            <a:tbl>
              <a:tblPr firstRow="1" bandRow="1">
                <a:tableStyleId>{6E25E649-3F16-4E02-A733-19D2CDBF48F0}</a:tableStyleId>
              </a:tblPr>
              <a:tblGrid>
                <a:gridCol w="5777132">
                  <a:extLst>
                    <a:ext uri="{9D8B030D-6E8A-4147-A177-3AD203B41FA5}">
                      <a16:colId xmlns:a16="http://schemas.microsoft.com/office/drawing/2014/main" val="3262740575"/>
                    </a:ext>
                  </a:extLst>
                </a:gridCol>
                <a:gridCol w="5777132">
                  <a:extLst>
                    <a:ext uri="{9D8B030D-6E8A-4147-A177-3AD203B41FA5}">
                      <a16:colId xmlns:a16="http://schemas.microsoft.com/office/drawing/2014/main" val="2563845490"/>
                    </a:ext>
                  </a:extLst>
                </a:gridCol>
              </a:tblGrid>
              <a:tr h="640080">
                <a:tc>
                  <a:txBody>
                    <a:bodyPr/>
                    <a:lstStyle/>
                    <a:p>
                      <a:pPr algn="ctr"/>
                      <a:r>
                        <a:rPr lang="en-US" sz="2400" dirty="0"/>
                        <a:t>Push-based</a:t>
                      </a:r>
                    </a:p>
                  </a:txBody>
                  <a:tcPr anchor="ctr">
                    <a:lnR w="12700" cap="flat" cmpd="sng" algn="ctr">
                      <a:noFill/>
                      <a:prstDash val="solid"/>
                      <a:round/>
                      <a:headEnd type="none" w="med" len="med"/>
                      <a:tailEnd type="none" w="med" len="med"/>
                    </a:lnR>
                  </a:tcPr>
                </a:tc>
                <a:tc>
                  <a:txBody>
                    <a:bodyPr/>
                    <a:lstStyle/>
                    <a:p>
                      <a:pPr algn="ctr"/>
                      <a:r>
                        <a:rPr lang="en-US" sz="2400" dirty="0"/>
                        <a:t>Pull-based (</a:t>
                      </a:r>
                      <a:r>
                        <a:rPr lang="en-US" sz="2400" dirty="0" err="1"/>
                        <a:t>GitOps</a:t>
                      </a:r>
                      <a:r>
                        <a:rPr lang="en-US" sz="2400" dirty="0"/>
                        <a:t>)</a:t>
                      </a: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3438724833"/>
                  </a:ext>
                </a:extLst>
              </a:tr>
              <a:tr h="640080">
                <a:tc>
                  <a:txBody>
                    <a:bodyPr/>
                    <a:lstStyle/>
                    <a:p>
                      <a:pPr algn="ctr"/>
                      <a:r>
                        <a:rPr lang="en-US" sz="2400" dirty="0"/>
                        <a:t>Access and credentials to Kubernetes API</a:t>
                      </a:r>
                    </a:p>
                  </a:txBody>
                  <a:tcPr anchor="ctr">
                    <a:lnR w="12700" cap="flat" cmpd="sng" algn="ctr">
                      <a:solidFill>
                        <a:schemeClr val="tx1"/>
                      </a:solidFill>
                      <a:prstDash val="solid"/>
                      <a:round/>
                      <a:headEnd type="none" w="med" len="med"/>
                      <a:tailEnd type="none" w="med" len="med"/>
                    </a:lnR>
                  </a:tcPr>
                </a:tc>
                <a:tc>
                  <a:txBody>
                    <a:bodyPr/>
                    <a:lstStyle/>
                    <a:p>
                      <a:pPr algn="ctr"/>
                      <a:r>
                        <a:rPr lang="en-US" sz="2400" dirty="0"/>
                        <a:t>Runs in cluster – leverage </a:t>
                      </a:r>
                      <a:r>
                        <a:rPr lang="en-US" sz="2400" dirty="0" err="1"/>
                        <a:t>clusterRoles</a:t>
                      </a:r>
                      <a:r>
                        <a:rPr lang="en-US" sz="2400" dirty="0"/>
                        <a:t> in</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2979385"/>
                  </a:ext>
                </a:extLst>
              </a:tr>
              <a:tr h="640080">
                <a:tc>
                  <a:txBody>
                    <a:bodyPr/>
                    <a:lstStyle/>
                    <a:p>
                      <a:pPr algn="ctr"/>
                      <a:r>
                        <a:rPr lang="en-US" sz="2400" dirty="0"/>
                        <a:t>No guaranteed declarative state</a:t>
                      </a:r>
                    </a:p>
                  </a:txBody>
                  <a:tcPr anchor="ctr">
                    <a:lnR w="12700" cap="flat" cmpd="sng" algn="ctr">
                      <a:solidFill>
                        <a:schemeClr val="tx1"/>
                      </a:solidFill>
                      <a:prstDash val="solid"/>
                      <a:round/>
                      <a:headEnd type="none" w="med" len="med"/>
                      <a:tailEnd type="none" w="med" len="med"/>
                    </a:lnR>
                  </a:tcPr>
                </a:tc>
                <a:tc>
                  <a:txBody>
                    <a:bodyPr/>
                    <a:lstStyle/>
                    <a:p>
                      <a:pPr algn="ctr"/>
                      <a:r>
                        <a:rPr lang="en-US" sz="2400" dirty="0"/>
                        <a:t>Declarative state</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53537369"/>
                  </a:ext>
                </a:extLst>
              </a:tr>
              <a:tr h="640080">
                <a:tc>
                  <a:txBody>
                    <a:bodyPr/>
                    <a:lstStyle/>
                    <a:p>
                      <a:pPr algn="ctr"/>
                      <a:r>
                        <a:rPr lang="en-US" sz="2400" dirty="0"/>
                        <a:t>Run once</a:t>
                      </a:r>
                    </a:p>
                  </a:txBody>
                  <a:tcPr anchor="ctr">
                    <a:lnR w="12700" cap="flat" cmpd="sng" algn="ctr">
                      <a:solidFill>
                        <a:schemeClr val="tx1"/>
                      </a:solidFill>
                      <a:prstDash val="solid"/>
                      <a:round/>
                      <a:headEnd type="none" w="med" len="med"/>
                      <a:tailEnd type="none" w="med" len="med"/>
                    </a:lnR>
                  </a:tcPr>
                </a:tc>
                <a:tc>
                  <a:txBody>
                    <a:bodyPr/>
                    <a:lstStyle/>
                    <a:p>
                      <a:pPr algn="ctr"/>
                      <a:r>
                        <a:rPr lang="en-US" sz="2400" dirty="0"/>
                        <a:t>Continuous (timer based)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81361639"/>
                  </a:ext>
                </a:extLst>
              </a:tr>
              <a:tr h="640080">
                <a:tc>
                  <a:txBody>
                    <a:bodyPr/>
                    <a:lstStyle/>
                    <a:p>
                      <a:pPr algn="ctr"/>
                      <a:r>
                        <a:rPr lang="en-US" sz="2400" dirty="0"/>
                        <a:t>Can auto-promote after tests</a:t>
                      </a:r>
                    </a:p>
                  </a:txBody>
                  <a:tcPr anchor="ctr">
                    <a:lnR w="12700" cap="flat" cmpd="sng" algn="ctr">
                      <a:solidFill>
                        <a:schemeClr val="tx1"/>
                      </a:solidFill>
                      <a:prstDash val="solid"/>
                      <a:round/>
                      <a:headEnd type="none" w="med" len="med"/>
                      <a:tailEnd type="none" w="med" len="med"/>
                    </a:lnR>
                  </a:tcPr>
                </a:tc>
                <a:tc>
                  <a:txBody>
                    <a:bodyPr/>
                    <a:lstStyle/>
                    <a:p>
                      <a:pPr algn="ctr"/>
                      <a:r>
                        <a:rPr lang="en-US" sz="2400" dirty="0"/>
                        <a:t>Needs changes to config of each stage</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73054295"/>
                  </a:ext>
                </a:extLst>
              </a:tr>
              <a:tr h="640080">
                <a:tc>
                  <a:txBody>
                    <a:bodyPr/>
                    <a:lstStyle/>
                    <a:p>
                      <a:pPr algn="ctr"/>
                      <a:r>
                        <a:rPr lang="en-US" sz="2400" dirty="0"/>
                        <a:t>Configurable triggers</a:t>
                      </a:r>
                    </a:p>
                  </a:txBody>
                  <a:tcPr anchor="ctr">
                    <a:lnR w="12700" cap="flat" cmpd="sng" algn="ctr">
                      <a:solidFill>
                        <a:schemeClr val="tx1"/>
                      </a:solidFill>
                      <a:prstDash val="solid"/>
                      <a:round/>
                      <a:headEnd type="none" w="med" len="med"/>
                      <a:tailEnd type="none" w="med" len="med"/>
                    </a:lnR>
                  </a:tcPr>
                </a:tc>
                <a:tc>
                  <a:txBody>
                    <a:bodyPr/>
                    <a:lstStyle/>
                    <a:p>
                      <a:pPr algn="ctr"/>
                      <a:r>
                        <a:rPr lang="en-US" sz="2400" dirty="0"/>
                        <a:t>Pull request based triggers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61721027"/>
                  </a:ext>
                </a:extLst>
              </a:tr>
              <a:tr h="640080">
                <a:tc>
                  <a:txBody>
                    <a:bodyPr/>
                    <a:lstStyle/>
                    <a:p>
                      <a:pPr algn="ctr"/>
                      <a:r>
                        <a:rPr lang="en-US" sz="2400" dirty="0"/>
                        <a:t>Monitor/log external system</a:t>
                      </a:r>
                    </a:p>
                  </a:txBody>
                  <a:tcPr anchor="ctr">
                    <a:lnR w="12700" cap="flat" cmpd="sng" algn="ctr">
                      <a:solidFill>
                        <a:schemeClr val="tx1"/>
                      </a:solidFill>
                      <a:prstDash val="solid"/>
                      <a:round/>
                      <a:headEnd type="none" w="med" len="med"/>
                      <a:tailEnd type="none" w="med" len="med"/>
                    </a:lnR>
                  </a:tcPr>
                </a:tc>
                <a:tc>
                  <a:txBody>
                    <a:bodyPr/>
                    <a:lstStyle/>
                    <a:p>
                      <a:pPr algn="ctr"/>
                      <a:r>
                        <a:rPr lang="en-US" sz="2400" dirty="0"/>
                        <a:t>Kubernetes-based monitoring/logging </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29444107"/>
                  </a:ext>
                </a:extLst>
              </a:tr>
              <a:tr h="640080">
                <a:tc>
                  <a:txBody>
                    <a:bodyPr/>
                    <a:lstStyle/>
                    <a:p>
                      <a:pPr algn="ctr"/>
                      <a:r>
                        <a:rPr lang="en-US" sz="2400" dirty="0"/>
                        <a:t>Cross-platform</a:t>
                      </a:r>
                    </a:p>
                  </a:txBody>
                  <a:tcPr anchor="ctr">
                    <a:lnR w="12700" cap="flat" cmpd="sng" algn="ctr">
                      <a:solidFill>
                        <a:schemeClr val="tx1"/>
                      </a:solidFill>
                      <a:prstDash val="solid"/>
                      <a:round/>
                      <a:headEnd type="none" w="med" len="med"/>
                      <a:tailEnd type="none" w="med" len="med"/>
                    </a:lnR>
                  </a:tcPr>
                </a:tc>
                <a:tc>
                  <a:txBody>
                    <a:bodyPr/>
                    <a:lstStyle/>
                    <a:p>
                      <a:pPr algn="ctr"/>
                      <a:r>
                        <a:rPr lang="en-US" sz="2400" dirty="0"/>
                        <a:t>Mainly Kubernetes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175385"/>
                  </a:ext>
                </a:extLst>
              </a:tr>
            </a:tbl>
          </a:graphicData>
        </a:graphic>
      </p:graphicFrame>
    </p:spTree>
    <p:extLst>
      <p:ext uri="{BB962C8B-B14F-4D97-AF65-F5344CB8AC3E}">
        <p14:creationId xmlns:p14="http://schemas.microsoft.com/office/powerpoint/2010/main" val="12928473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846F-B346-45D6-B456-A8AF37C4E81C}"/>
              </a:ext>
            </a:extLst>
          </p:cNvPr>
          <p:cNvSpPr>
            <a:spLocks noGrp="1"/>
          </p:cNvSpPr>
          <p:nvPr>
            <p:ph type="title"/>
          </p:nvPr>
        </p:nvSpPr>
        <p:spPr/>
        <p:txBody>
          <a:bodyPr/>
          <a:lstStyle/>
          <a:p>
            <a:r>
              <a:rPr lang="en-US" dirty="0"/>
              <a:t>End-to-end container CI/CD pipeline</a:t>
            </a:r>
          </a:p>
        </p:txBody>
      </p:sp>
      <p:grpSp>
        <p:nvGrpSpPr>
          <p:cNvPr id="184" name="Group 183" descr="A picture showing the end-to-end development pipeline with containers:&#10;1. innerloop showing local development&#10;2. pushing code to source control&#10;3. build/CI, integrate and test&#10;4. CD, deploy&#10;5. Run, manage in production environments&#10;6. Monitoring">
            <a:extLst>
              <a:ext uri="{FF2B5EF4-FFF2-40B4-BE49-F238E27FC236}">
                <a16:creationId xmlns:a16="http://schemas.microsoft.com/office/drawing/2014/main" id="{98AA1EF7-3A0C-4263-8B49-81E413160BC0}"/>
              </a:ext>
            </a:extLst>
          </p:cNvPr>
          <p:cNvGrpSpPr/>
          <p:nvPr/>
        </p:nvGrpSpPr>
        <p:grpSpPr>
          <a:xfrm>
            <a:off x="1635620" y="1616635"/>
            <a:ext cx="9506021" cy="5074420"/>
            <a:chOff x="1635620" y="1616635"/>
            <a:chExt cx="9506021" cy="5074420"/>
          </a:xfrm>
        </p:grpSpPr>
        <p:sp>
          <p:nvSpPr>
            <p:cNvPr id="94" name="Right Arrow 5">
              <a:extLst>
                <a:ext uri="{FF2B5EF4-FFF2-40B4-BE49-F238E27FC236}">
                  <a16:creationId xmlns:a16="http://schemas.microsoft.com/office/drawing/2014/main" id="{70968E98-F490-4338-A970-F557259858F2}"/>
                </a:ext>
              </a:extLst>
            </p:cNvPr>
            <p:cNvSpPr/>
            <p:nvPr/>
          </p:nvSpPr>
          <p:spPr>
            <a:xfrm>
              <a:off x="2207241" y="1907017"/>
              <a:ext cx="2621507"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pic>
          <p:nvPicPr>
            <p:cNvPr id="95" name="Picture 94">
              <a:extLst>
                <a:ext uri="{FF2B5EF4-FFF2-40B4-BE49-F238E27FC236}">
                  <a16:creationId xmlns:a16="http://schemas.microsoft.com/office/drawing/2014/main" id="{A6EF17F0-1DDB-44F6-83EC-469B2BC043E5}"/>
                </a:ext>
              </a:extLst>
            </p:cNvPr>
            <p:cNvPicPr>
              <a:picLocks noChangeAspect="1"/>
            </p:cNvPicPr>
            <p:nvPr/>
          </p:nvPicPr>
          <p:blipFill>
            <a:blip r:embed="rId2">
              <a:duotone>
                <a:prstClr val="black"/>
                <a:srgbClr val="0078D7">
                  <a:tint val="45000"/>
                  <a:satMod val="400000"/>
                </a:srgbClr>
              </a:duotone>
            </a:blip>
            <a:stretch>
              <a:fillRect/>
            </a:stretch>
          </p:blipFill>
          <p:spPr>
            <a:xfrm>
              <a:off x="2795692" y="2022272"/>
              <a:ext cx="587847" cy="613039"/>
            </a:xfrm>
            <a:prstGeom prst="rect">
              <a:avLst/>
            </a:prstGeom>
          </p:spPr>
        </p:pic>
        <p:cxnSp>
          <p:nvCxnSpPr>
            <p:cNvPr id="96" name="Straight Arrow Connector 95">
              <a:extLst>
                <a:ext uri="{FF2B5EF4-FFF2-40B4-BE49-F238E27FC236}">
                  <a16:creationId xmlns:a16="http://schemas.microsoft.com/office/drawing/2014/main" id="{34785AAA-BE31-4802-8BC3-113F03426B2C}"/>
                </a:ext>
              </a:extLst>
            </p:cNvPr>
            <p:cNvCxnSpPr>
              <a:cxnSpLocks/>
            </p:cNvCxnSpPr>
            <p:nvPr/>
          </p:nvCxnSpPr>
          <p:spPr>
            <a:xfrm>
              <a:off x="5464863" y="3018972"/>
              <a:ext cx="771308" cy="656524"/>
            </a:xfrm>
            <a:prstGeom prst="straightConnector1">
              <a:avLst/>
            </a:prstGeom>
            <a:noFill/>
            <a:ln w="76200" cap="flat" cmpd="sng" algn="ctr">
              <a:solidFill>
                <a:srgbClr val="4DA1C3"/>
              </a:solidFill>
              <a:prstDash val="solid"/>
              <a:headEnd type="triangle" w="med" len="lg"/>
              <a:tailEnd type="triangle" w="med" len="lg"/>
            </a:ln>
            <a:effectLst/>
          </p:spPr>
        </p:cxnSp>
        <p:grpSp>
          <p:nvGrpSpPr>
            <p:cNvPr id="97" name="Group 96">
              <a:extLst>
                <a:ext uri="{FF2B5EF4-FFF2-40B4-BE49-F238E27FC236}">
                  <a16:creationId xmlns:a16="http://schemas.microsoft.com/office/drawing/2014/main" id="{F269EBC1-1B16-43A5-A54B-87981FB4658D}"/>
                </a:ext>
              </a:extLst>
            </p:cNvPr>
            <p:cNvGrpSpPr/>
            <p:nvPr/>
          </p:nvGrpSpPr>
          <p:grpSpPr>
            <a:xfrm>
              <a:off x="4950122" y="2752108"/>
              <a:ext cx="521721" cy="305129"/>
              <a:chOff x="4227749" y="3121751"/>
              <a:chExt cx="532409" cy="311380"/>
            </a:xfrm>
          </p:grpSpPr>
          <p:grpSp>
            <p:nvGrpSpPr>
              <p:cNvPr id="98" name="Group 97">
                <a:extLst>
                  <a:ext uri="{FF2B5EF4-FFF2-40B4-BE49-F238E27FC236}">
                    <a16:creationId xmlns:a16="http://schemas.microsoft.com/office/drawing/2014/main" id="{D8F7DFC1-D8F8-4FD6-A824-A18C0F25FC2F}"/>
                  </a:ext>
                </a:extLst>
              </p:cNvPr>
              <p:cNvGrpSpPr>
                <a:grpSpLocks noChangeAspect="1"/>
              </p:cNvGrpSpPr>
              <p:nvPr/>
            </p:nvGrpSpPr>
            <p:grpSpPr>
              <a:xfrm>
                <a:off x="4227749" y="3180454"/>
                <a:ext cx="450741" cy="252677"/>
                <a:chOff x="3523102" y="1791568"/>
                <a:chExt cx="6746733" cy="3782104"/>
              </a:xfrm>
              <a:solidFill>
                <a:srgbClr val="002060"/>
              </a:solidFill>
            </p:grpSpPr>
            <p:sp>
              <p:nvSpPr>
                <p:cNvPr id="100" name="Rectangle 99">
                  <a:extLst>
                    <a:ext uri="{FF2B5EF4-FFF2-40B4-BE49-F238E27FC236}">
                      <a16:creationId xmlns:a16="http://schemas.microsoft.com/office/drawing/2014/main" id="{6F9AB04D-30A4-4432-BB9F-18863D8E81C6}"/>
                    </a:ext>
                  </a:extLst>
                </p:cNvPr>
                <p:cNvSpPr/>
                <p:nvPr/>
              </p:nvSpPr>
              <p:spPr>
                <a:xfrm>
                  <a:off x="3757139" y="2148421"/>
                  <a:ext cx="6278658" cy="3068399"/>
                </a:xfrm>
                <a:prstGeom prst="rect">
                  <a:avLst/>
                </a:prstGeom>
                <a:grpFill/>
                <a:ln w="10795" cap="flat" cmpd="sng" algn="ctr">
                  <a:noFill/>
                  <a:prstDash val="solid"/>
                </a:ln>
                <a:effectLst/>
              </p:spPr>
              <p:txBody>
                <a:bodyPr rtlCol="0" anchor="ctr"/>
                <a:lstStyle/>
                <a:p>
                  <a:pPr algn="ctr" defTabSz="1194557">
                    <a:lnSpc>
                      <a:spcPct val="90000"/>
                    </a:lnSpc>
                    <a:defRPr/>
                  </a:pPr>
                  <a:endParaRPr lang="en-US" sz="1728" kern="0">
                    <a:solidFill>
                      <a:srgbClr val="FFFFFF"/>
                    </a:solidFill>
                    <a:latin typeface="Calibri" panose="020F0502020204030204"/>
                  </a:endParaRPr>
                </a:p>
              </p:txBody>
            </p:sp>
            <p:sp>
              <p:nvSpPr>
                <p:cNvPr id="101" name="Freeform 73">
                  <a:extLst>
                    <a:ext uri="{FF2B5EF4-FFF2-40B4-BE49-F238E27FC236}">
                      <a16:creationId xmlns:a16="http://schemas.microsoft.com/office/drawing/2014/main" id="{A9B20432-D144-4193-8869-E3F6283F3D9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194557">
                    <a:lnSpc>
                      <a:spcPct val="90000"/>
                    </a:lnSpc>
                    <a:defRPr/>
                  </a:pPr>
                  <a:endParaRPr lang="en-US" sz="1728" kern="0">
                    <a:solidFill>
                      <a:srgbClr val="FFFFFF"/>
                    </a:solidFill>
                    <a:latin typeface="Calibri" panose="020F0502020204030204"/>
                  </a:endParaRPr>
                </a:p>
              </p:txBody>
            </p:sp>
            <p:sp>
              <p:nvSpPr>
                <p:cNvPr id="102" name="Freeform 74">
                  <a:extLst>
                    <a:ext uri="{FF2B5EF4-FFF2-40B4-BE49-F238E27FC236}">
                      <a16:creationId xmlns:a16="http://schemas.microsoft.com/office/drawing/2014/main" id="{DD7864A9-9A98-4E0A-BDB8-B0A76E6A184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ctr"/>
                <a:lstStyle/>
                <a:p>
                  <a:pPr algn="ctr" defTabSz="1194557">
                    <a:lnSpc>
                      <a:spcPct val="90000"/>
                    </a:lnSpc>
                    <a:defRPr/>
                  </a:pPr>
                  <a:endParaRPr lang="en-US" sz="1728" kern="0">
                    <a:solidFill>
                      <a:srgbClr val="FFFFFF"/>
                    </a:solidFill>
                    <a:latin typeface="Calibri" panose="020F0502020204030204"/>
                  </a:endParaRPr>
                </a:p>
              </p:txBody>
            </p:sp>
          </p:grpSp>
          <p:pic>
            <p:nvPicPr>
              <p:cNvPr id="99" name="Picture 98">
                <a:extLst>
                  <a:ext uri="{FF2B5EF4-FFF2-40B4-BE49-F238E27FC236}">
                    <a16:creationId xmlns:a16="http://schemas.microsoft.com/office/drawing/2014/main" id="{03A560EE-1762-45C6-8EF9-CF9F712F186A}"/>
                  </a:ext>
                </a:extLst>
              </p:cNvPr>
              <p:cNvPicPr>
                <a:picLocks noChangeAspect="1"/>
              </p:cNvPicPr>
              <p:nvPr/>
            </p:nvPicPr>
            <p:blipFill>
              <a:blip r:embed="rId3"/>
              <a:stretch>
                <a:fillRect/>
              </a:stretch>
            </p:blipFill>
            <p:spPr>
              <a:xfrm>
                <a:off x="4271287" y="3121751"/>
                <a:ext cx="488871" cy="273622"/>
              </a:xfrm>
              <a:prstGeom prst="rect">
                <a:avLst/>
              </a:prstGeom>
            </p:spPr>
          </p:pic>
        </p:grpSp>
        <p:sp>
          <p:nvSpPr>
            <p:cNvPr id="103" name="Right Arrow 5">
              <a:extLst>
                <a:ext uri="{FF2B5EF4-FFF2-40B4-BE49-F238E27FC236}">
                  <a16:creationId xmlns:a16="http://schemas.microsoft.com/office/drawing/2014/main" id="{9AC02A00-6F7C-40FA-9B4C-7BECFB3FD203}"/>
                </a:ext>
              </a:extLst>
            </p:cNvPr>
            <p:cNvSpPr/>
            <p:nvPr/>
          </p:nvSpPr>
          <p:spPr>
            <a:xfrm>
              <a:off x="4309893" y="1907017"/>
              <a:ext cx="2621507"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grpSp>
          <p:nvGrpSpPr>
            <p:cNvPr id="104" name="Group 103">
              <a:extLst>
                <a:ext uri="{FF2B5EF4-FFF2-40B4-BE49-F238E27FC236}">
                  <a16:creationId xmlns:a16="http://schemas.microsoft.com/office/drawing/2014/main" id="{7FDF2D9B-28CC-451B-A39D-04BCF9724F3F}"/>
                </a:ext>
              </a:extLst>
            </p:cNvPr>
            <p:cNvGrpSpPr/>
            <p:nvPr/>
          </p:nvGrpSpPr>
          <p:grpSpPr>
            <a:xfrm>
              <a:off x="4063490" y="1650285"/>
              <a:ext cx="1453913" cy="1458120"/>
              <a:chOff x="2777875" y="1451550"/>
              <a:chExt cx="1483698" cy="1487994"/>
            </a:xfrm>
          </p:grpSpPr>
          <p:sp>
            <p:nvSpPr>
              <p:cNvPr id="105" name="Rounded Rectangle 12">
                <a:extLst>
                  <a:ext uri="{FF2B5EF4-FFF2-40B4-BE49-F238E27FC236}">
                    <a16:creationId xmlns:a16="http://schemas.microsoft.com/office/drawing/2014/main" id="{E2E57F99-B894-41D9-BC6C-DD3B382D41AA}"/>
                  </a:ext>
                </a:extLst>
              </p:cNvPr>
              <p:cNvSpPr/>
              <p:nvPr/>
            </p:nvSpPr>
            <p:spPr>
              <a:xfrm>
                <a:off x="2777875"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06" name="TextBox 105">
                <a:extLst>
                  <a:ext uri="{FF2B5EF4-FFF2-40B4-BE49-F238E27FC236}">
                    <a16:creationId xmlns:a16="http://schemas.microsoft.com/office/drawing/2014/main" id="{FC5D13CB-C94B-4797-B351-7CF00AF2F605}"/>
                  </a:ext>
                </a:extLst>
              </p:cNvPr>
              <p:cNvSpPr txBox="1"/>
              <p:nvPr/>
            </p:nvSpPr>
            <p:spPr>
              <a:xfrm>
                <a:off x="2825969" y="1794022"/>
                <a:ext cx="1387510" cy="899200"/>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Build/CI,</a:t>
                </a:r>
              </a:p>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Integrate,</a:t>
                </a:r>
              </a:p>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Test</a:t>
                </a:r>
              </a:p>
            </p:txBody>
          </p:sp>
          <p:sp>
            <p:nvSpPr>
              <p:cNvPr id="107" name="TextBox 106">
                <a:extLst>
                  <a:ext uri="{FF2B5EF4-FFF2-40B4-BE49-F238E27FC236}">
                    <a16:creationId xmlns:a16="http://schemas.microsoft.com/office/drawing/2014/main" id="{845E2CB5-6BC2-4397-9BE8-972CE0FCD2AC}"/>
                  </a:ext>
                </a:extLst>
              </p:cNvPr>
              <p:cNvSpPr txBox="1"/>
              <p:nvPr/>
            </p:nvSpPr>
            <p:spPr>
              <a:xfrm>
                <a:off x="3081795" y="1451550"/>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3.</a:t>
                </a:r>
              </a:p>
            </p:txBody>
          </p:sp>
        </p:grpSp>
        <p:sp>
          <p:nvSpPr>
            <p:cNvPr id="108" name="Right Arrow 5">
              <a:extLst>
                <a:ext uri="{FF2B5EF4-FFF2-40B4-BE49-F238E27FC236}">
                  <a16:creationId xmlns:a16="http://schemas.microsoft.com/office/drawing/2014/main" id="{0FB9F341-1C92-436E-93D8-CBACD8D9C146}"/>
                </a:ext>
              </a:extLst>
            </p:cNvPr>
            <p:cNvSpPr/>
            <p:nvPr/>
          </p:nvSpPr>
          <p:spPr>
            <a:xfrm rot="16200000">
              <a:off x="1711697" y="3520919"/>
              <a:ext cx="1875665"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pic>
          <p:nvPicPr>
            <p:cNvPr id="109" name="Picture 108">
              <a:extLst>
                <a:ext uri="{FF2B5EF4-FFF2-40B4-BE49-F238E27FC236}">
                  <a16:creationId xmlns:a16="http://schemas.microsoft.com/office/drawing/2014/main" id="{5D67538C-DCE6-4ED6-85D2-CFB7E288DE8C}"/>
                </a:ext>
              </a:extLst>
            </p:cNvPr>
            <p:cNvPicPr>
              <a:picLocks noChangeAspect="1"/>
            </p:cNvPicPr>
            <p:nvPr/>
          </p:nvPicPr>
          <p:blipFill>
            <a:blip r:embed="rId2">
              <a:duotone>
                <a:prstClr val="black"/>
                <a:srgbClr val="0078D7">
                  <a:tint val="45000"/>
                  <a:satMod val="400000"/>
                </a:srgbClr>
              </a:duotone>
            </a:blip>
            <a:stretch>
              <a:fillRect/>
            </a:stretch>
          </p:blipFill>
          <p:spPr>
            <a:xfrm>
              <a:off x="2399918" y="4936395"/>
              <a:ext cx="587847" cy="613039"/>
            </a:xfrm>
            <a:prstGeom prst="rect">
              <a:avLst/>
            </a:prstGeom>
          </p:spPr>
        </p:pic>
        <p:grpSp>
          <p:nvGrpSpPr>
            <p:cNvPr id="110" name="Group 109">
              <a:extLst>
                <a:ext uri="{FF2B5EF4-FFF2-40B4-BE49-F238E27FC236}">
                  <a16:creationId xmlns:a16="http://schemas.microsoft.com/office/drawing/2014/main" id="{53086B5C-C6B1-46A7-B63C-76692003F9A6}"/>
                </a:ext>
              </a:extLst>
            </p:cNvPr>
            <p:cNvGrpSpPr/>
            <p:nvPr/>
          </p:nvGrpSpPr>
          <p:grpSpPr>
            <a:xfrm>
              <a:off x="1635620" y="4912813"/>
              <a:ext cx="2522127" cy="1750883"/>
              <a:chOff x="300269" y="4780912"/>
              <a:chExt cx="2573794" cy="1786754"/>
            </a:xfrm>
          </p:grpSpPr>
          <p:sp>
            <p:nvSpPr>
              <p:cNvPr id="111" name="Rounded Rectangle 11">
                <a:extLst>
                  <a:ext uri="{FF2B5EF4-FFF2-40B4-BE49-F238E27FC236}">
                    <a16:creationId xmlns:a16="http://schemas.microsoft.com/office/drawing/2014/main" id="{D3239220-7B4E-4398-ADA1-B02DD0822846}"/>
                  </a:ext>
                </a:extLst>
              </p:cNvPr>
              <p:cNvSpPr/>
              <p:nvPr/>
            </p:nvSpPr>
            <p:spPr>
              <a:xfrm>
                <a:off x="300269" y="4780912"/>
                <a:ext cx="2573794" cy="178675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grpSp>
            <p:nvGrpSpPr>
              <p:cNvPr id="112" name="Group 111">
                <a:extLst>
                  <a:ext uri="{FF2B5EF4-FFF2-40B4-BE49-F238E27FC236}">
                    <a16:creationId xmlns:a16="http://schemas.microsoft.com/office/drawing/2014/main" id="{98743FB8-500A-4881-A837-8C46833FDE45}"/>
                  </a:ext>
                </a:extLst>
              </p:cNvPr>
              <p:cNvGrpSpPr/>
              <p:nvPr/>
            </p:nvGrpSpPr>
            <p:grpSpPr>
              <a:xfrm>
                <a:off x="1756065" y="5902498"/>
                <a:ext cx="658373" cy="378242"/>
                <a:chOff x="2195243" y="5902498"/>
                <a:chExt cx="658373" cy="378242"/>
              </a:xfrm>
            </p:grpSpPr>
            <p:sp>
              <p:nvSpPr>
                <p:cNvPr id="123" name="Rectangle 30">
                  <a:extLst>
                    <a:ext uri="{FF2B5EF4-FFF2-40B4-BE49-F238E27FC236}">
                      <a16:creationId xmlns:a16="http://schemas.microsoft.com/office/drawing/2014/main" id="{FF15B50A-425C-486E-9A5B-BAD0CB84CA8E}"/>
                    </a:ext>
                  </a:extLst>
                </p:cNvPr>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4" name="Oval 31">
                  <a:extLst>
                    <a:ext uri="{FF2B5EF4-FFF2-40B4-BE49-F238E27FC236}">
                      <a16:creationId xmlns:a16="http://schemas.microsoft.com/office/drawing/2014/main" id="{970D1C9F-2966-4BC7-A6B7-24B264D9AE5C}"/>
                    </a:ext>
                  </a:extLst>
                </p:cNvPr>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5" name="Rectangle 32">
                  <a:extLst>
                    <a:ext uri="{FF2B5EF4-FFF2-40B4-BE49-F238E27FC236}">
                      <a16:creationId xmlns:a16="http://schemas.microsoft.com/office/drawing/2014/main" id="{5D30F72E-B2A7-4AAB-9D9D-7E3497CE72B8}"/>
                    </a:ext>
                  </a:extLst>
                </p:cNvPr>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6" name="Freeform 33">
                  <a:extLst>
                    <a:ext uri="{FF2B5EF4-FFF2-40B4-BE49-F238E27FC236}">
                      <a16:creationId xmlns:a16="http://schemas.microsoft.com/office/drawing/2014/main" id="{FE06C535-3228-4D6F-831B-F859F869718F}"/>
                    </a:ext>
                  </a:extLst>
                </p:cNvPr>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7" name="Freeform 38">
                  <a:extLst>
                    <a:ext uri="{FF2B5EF4-FFF2-40B4-BE49-F238E27FC236}">
                      <a16:creationId xmlns:a16="http://schemas.microsoft.com/office/drawing/2014/main" id="{E59A3181-8FD7-4A5A-AB9C-993CD2868D65}"/>
                    </a:ext>
                  </a:extLst>
                </p:cNvPr>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8" name="Freeform 39">
                  <a:extLst>
                    <a:ext uri="{FF2B5EF4-FFF2-40B4-BE49-F238E27FC236}">
                      <a16:creationId xmlns:a16="http://schemas.microsoft.com/office/drawing/2014/main" id="{4DF2951E-59C8-41D7-89C4-46B0D5F0EE62}"/>
                    </a:ext>
                  </a:extLst>
                </p:cNvPr>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grpSp>
          <p:grpSp>
            <p:nvGrpSpPr>
              <p:cNvPr id="113" name="Group 112">
                <a:extLst>
                  <a:ext uri="{FF2B5EF4-FFF2-40B4-BE49-F238E27FC236}">
                    <a16:creationId xmlns:a16="http://schemas.microsoft.com/office/drawing/2014/main" id="{2D82EB54-1ADF-42E9-B4BA-9CBA712ADDFE}"/>
                  </a:ext>
                </a:extLst>
              </p:cNvPr>
              <p:cNvGrpSpPr/>
              <p:nvPr/>
            </p:nvGrpSpPr>
            <p:grpSpPr>
              <a:xfrm>
                <a:off x="606413" y="5902498"/>
                <a:ext cx="658373" cy="378242"/>
                <a:chOff x="1392286" y="5902498"/>
                <a:chExt cx="658373" cy="378242"/>
              </a:xfrm>
            </p:grpSpPr>
            <p:sp>
              <p:nvSpPr>
                <p:cNvPr id="115" name="Rectangle 34">
                  <a:extLst>
                    <a:ext uri="{FF2B5EF4-FFF2-40B4-BE49-F238E27FC236}">
                      <a16:creationId xmlns:a16="http://schemas.microsoft.com/office/drawing/2014/main" id="{E3C8CC16-742F-4D34-B8DC-739CF1AC841B}"/>
                    </a:ext>
                  </a:extLst>
                </p:cNvPr>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6" name="Oval 35">
                  <a:extLst>
                    <a:ext uri="{FF2B5EF4-FFF2-40B4-BE49-F238E27FC236}">
                      <a16:creationId xmlns:a16="http://schemas.microsoft.com/office/drawing/2014/main" id="{9F7D6B5B-4104-4E65-B589-2F2EB9C33AFE}"/>
                    </a:ext>
                  </a:extLst>
                </p:cNvPr>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7" name="Rectangle 36">
                  <a:extLst>
                    <a:ext uri="{FF2B5EF4-FFF2-40B4-BE49-F238E27FC236}">
                      <a16:creationId xmlns:a16="http://schemas.microsoft.com/office/drawing/2014/main" id="{E6774E77-4B41-48CF-8A0D-D1914BD25350}"/>
                    </a:ext>
                  </a:extLst>
                </p:cNvPr>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8" name="Freeform 37">
                  <a:extLst>
                    <a:ext uri="{FF2B5EF4-FFF2-40B4-BE49-F238E27FC236}">
                      <a16:creationId xmlns:a16="http://schemas.microsoft.com/office/drawing/2014/main" id="{86FB727D-5054-4AEF-A701-286259FF0F11}"/>
                    </a:ext>
                  </a:extLst>
                </p:cNvPr>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9" name="Freeform 40">
                  <a:extLst>
                    <a:ext uri="{FF2B5EF4-FFF2-40B4-BE49-F238E27FC236}">
                      <a16:creationId xmlns:a16="http://schemas.microsoft.com/office/drawing/2014/main" id="{EB270992-AA66-4EAC-B3BC-373697F9CA10}"/>
                    </a:ext>
                  </a:extLst>
                </p:cNvPr>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0" name="Freeform 41">
                  <a:extLst>
                    <a:ext uri="{FF2B5EF4-FFF2-40B4-BE49-F238E27FC236}">
                      <a16:creationId xmlns:a16="http://schemas.microsoft.com/office/drawing/2014/main" id="{2CB6E080-A44F-4225-A9BD-E64F4761AD8A}"/>
                    </a:ext>
                  </a:extLst>
                </p:cNvPr>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1" name="Freeform 42">
                  <a:extLst>
                    <a:ext uri="{FF2B5EF4-FFF2-40B4-BE49-F238E27FC236}">
                      <a16:creationId xmlns:a16="http://schemas.microsoft.com/office/drawing/2014/main" id="{C4C406A9-6C2B-43AD-87D6-F218925DBE74}"/>
                    </a:ext>
                  </a:extLst>
                </p:cNvPr>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2" name="Freeform 43">
                  <a:extLst>
                    <a:ext uri="{FF2B5EF4-FFF2-40B4-BE49-F238E27FC236}">
                      <a16:creationId xmlns:a16="http://schemas.microsoft.com/office/drawing/2014/main" id="{8BEADCC6-CCB8-4EF3-9203-BE06A7031D24}"/>
                    </a:ext>
                  </a:extLst>
                </p:cNvPr>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grpSp>
          <p:sp>
            <p:nvSpPr>
              <p:cNvPr id="114" name="TextBox 113">
                <a:extLst>
                  <a:ext uri="{FF2B5EF4-FFF2-40B4-BE49-F238E27FC236}">
                    <a16:creationId xmlns:a16="http://schemas.microsoft.com/office/drawing/2014/main" id="{1AA366D7-8967-41E4-B083-000E22166237}"/>
                  </a:ext>
                </a:extLst>
              </p:cNvPr>
              <p:cNvSpPr txBox="1"/>
              <p:nvPr/>
            </p:nvSpPr>
            <p:spPr>
              <a:xfrm>
                <a:off x="392889" y="4975020"/>
                <a:ext cx="726628"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1.</a:t>
                </a:r>
              </a:p>
            </p:txBody>
          </p:sp>
        </p:grpSp>
        <p:sp>
          <p:nvSpPr>
            <p:cNvPr id="129" name="Right Arrow 5">
              <a:extLst>
                <a:ext uri="{FF2B5EF4-FFF2-40B4-BE49-F238E27FC236}">
                  <a16:creationId xmlns:a16="http://schemas.microsoft.com/office/drawing/2014/main" id="{FA07C169-6617-4933-98BE-E35BA953217F}"/>
                </a:ext>
              </a:extLst>
            </p:cNvPr>
            <p:cNvSpPr/>
            <p:nvPr/>
          </p:nvSpPr>
          <p:spPr>
            <a:xfrm>
              <a:off x="6848673" y="1896447"/>
              <a:ext cx="2000109" cy="925088"/>
            </a:xfrm>
            <a:prstGeom prst="rightArrow">
              <a:avLst>
                <a:gd name="adj1" fmla="val 50000"/>
                <a:gd name="adj2" fmla="val 7353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30" name="Bent Arrow 14">
              <a:extLst>
                <a:ext uri="{FF2B5EF4-FFF2-40B4-BE49-F238E27FC236}">
                  <a16:creationId xmlns:a16="http://schemas.microsoft.com/office/drawing/2014/main" id="{0A5663FB-AD85-4FAA-B4E0-FA47DDD82816}"/>
                </a:ext>
              </a:extLst>
            </p:cNvPr>
            <p:cNvSpPr/>
            <p:nvPr/>
          </p:nvSpPr>
          <p:spPr>
            <a:xfrm rot="10800000">
              <a:off x="4197426" y="3029557"/>
              <a:ext cx="5729523" cy="3059908"/>
            </a:xfrm>
            <a:prstGeom prst="bentArrow">
              <a:avLst>
                <a:gd name="adj1" fmla="val 4873"/>
                <a:gd name="adj2" fmla="val 8600"/>
                <a:gd name="adj3" fmla="val 13322"/>
                <a:gd name="adj4" fmla="val 2947"/>
              </a:avLst>
            </a:prstGeom>
            <a:solidFill>
              <a:srgbClr val="4DA1C3"/>
            </a:solidFill>
            <a:ln w="10795" cap="flat" cmpd="sng" algn="ctr">
              <a:no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31" name="AutoShape 21">
              <a:extLst>
                <a:ext uri="{FF2B5EF4-FFF2-40B4-BE49-F238E27FC236}">
                  <a16:creationId xmlns:a16="http://schemas.microsoft.com/office/drawing/2014/main" id="{F6BB454E-E9A5-4132-BBB5-8F836F09B0B7}"/>
                </a:ext>
              </a:extLst>
            </p:cNvPr>
            <p:cNvSpPr>
              <a:spLocks noChangeAspect="1" noChangeArrowheads="1" noTextEdit="1"/>
            </p:cNvSpPr>
            <p:nvPr/>
          </p:nvSpPr>
          <p:spPr bwMode="auto">
            <a:xfrm>
              <a:off x="1805551" y="5278035"/>
              <a:ext cx="2189735" cy="141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1" rIns="89604" bIns="44801" numCol="1" anchor="t" anchorCtr="0" compatLnSpc="1">
              <a:prstTxWarp prst="textNoShape">
                <a:avLst/>
              </a:prstTxWarp>
            </a:bodyPr>
            <a:lstStyle/>
            <a:p>
              <a:pPr defTabSz="895939">
                <a:lnSpc>
                  <a:spcPct val="90000"/>
                </a:lnSpc>
                <a:defRPr/>
              </a:pPr>
              <a:endParaRPr lang="en-US" kern="0">
                <a:solidFill>
                  <a:srgbClr val="FFFFFF"/>
                </a:solidFill>
                <a:latin typeface="Calibri" panose="020F0502020204030204"/>
              </a:endParaRPr>
            </a:p>
          </p:txBody>
        </p:sp>
        <p:sp>
          <p:nvSpPr>
            <p:cNvPr id="132" name="Rectangle 131">
              <a:extLst>
                <a:ext uri="{FF2B5EF4-FFF2-40B4-BE49-F238E27FC236}">
                  <a16:creationId xmlns:a16="http://schemas.microsoft.com/office/drawing/2014/main" id="{93A81431-40D8-4DE5-838B-C1CC94400625}"/>
                </a:ext>
              </a:extLst>
            </p:cNvPr>
            <p:cNvSpPr/>
            <p:nvPr/>
          </p:nvSpPr>
          <p:spPr>
            <a:xfrm>
              <a:off x="9647524" y="5936534"/>
              <a:ext cx="1494117" cy="336759"/>
            </a:xfrm>
            <a:prstGeom prst="rect">
              <a:avLst/>
            </a:prstGeom>
          </p:spPr>
          <p:txBody>
            <a:bodyPr wrap="square">
              <a:spAutoFit/>
            </a:bodyPr>
            <a:lstStyle/>
            <a:p>
              <a:pPr defTabSz="895939">
                <a:lnSpc>
                  <a:spcPct val="90000"/>
                </a:lnSpc>
                <a:defRPr/>
              </a:pPr>
              <a:r>
                <a:rPr lang="en-US" i="1" kern="0" dirty="0">
                  <a:solidFill>
                    <a:srgbClr val="E6E6E6">
                      <a:lumMod val="25000"/>
                    </a:srgbClr>
                  </a:solidFill>
                  <a:ea typeface="Segoe UI" panose="020B0502040204020203" pitchFamily="34" charset="0"/>
                  <a:cs typeface="Segoe UI" panose="020B0502040204020203" pitchFamily="34" charset="0"/>
                </a:rPr>
                <a:t>Outer-Loop</a:t>
              </a:r>
            </a:p>
          </p:txBody>
        </p:sp>
        <p:sp>
          <p:nvSpPr>
            <p:cNvPr id="133" name="Rectangle 132">
              <a:extLst>
                <a:ext uri="{FF2B5EF4-FFF2-40B4-BE49-F238E27FC236}">
                  <a16:creationId xmlns:a16="http://schemas.microsoft.com/office/drawing/2014/main" id="{D4AB2C03-F78E-4DB5-9B6C-2D15E93E25BC}"/>
                </a:ext>
              </a:extLst>
            </p:cNvPr>
            <p:cNvSpPr/>
            <p:nvPr/>
          </p:nvSpPr>
          <p:spPr>
            <a:xfrm>
              <a:off x="1926249" y="3868257"/>
              <a:ext cx="505696" cy="390363"/>
            </a:xfrm>
            <a:prstGeom prst="rect">
              <a:avLst/>
            </a:prstGeom>
          </p:spPr>
          <p:txBody>
            <a:bodyPr wrap="square">
              <a:spAutoFit/>
            </a:bodyPr>
            <a:lstStyle/>
            <a:p>
              <a:pPr algn="ctr" defTabSz="895939">
                <a:lnSpc>
                  <a:spcPct val="90000"/>
                </a:lnSpc>
                <a:defRPr/>
              </a:pPr>
              <a:r>
                <a:rPr lang="en-US" sz="1076" kern="0" dirty="0">
                  <a:solidFill>
                    <a:srgbClr val="E6E6E6">
                      <a:lumMod val="25000"/>
                    </a:srgbClr>
                  </a:solidFill>
                  <a:ea typeface="Segoe UI" panose="020B0502040204020203" pitchFamily="34" charset="0"/>
                  <a:cs typeface="Segoe UI" panose="020B0502040204020203" pitchFamily="34" charset="0"/>
                </a:rPr>
                <a:t>Push</a:t>
              </a:r>
            </a:p>
            <a:p>
              <a:pPr algn="ctr" defTabSz="895939">
                <a:lnSpc>
                  <a:spcPct val="90000"/>
                </a:lnSpc>
                <a:defRPr/>
              </a:pPr>
              <a:r>
                <a:rPr lang="en-US" sz="1076" kern="0" dirty="0">
                  <a:solidFill>
                    <a:srgbClr val="E6E6E6">
                      <a:lumMod val="25000"/>
                    </a:srgbClr>
                  </a:solidFill>
                  <a:ea typeface="Segoe UI" panose="020B0502040204020203" pitchFamily="34" charset="0"/>
                  <a:cs typeface="Segoe UI" panose="020B0502040204020203" pitchFamily="34" charset="0"/>
                </a:rPr>
                <a:t>code</a:t>
              </a:r>
            </a:p>
          </p:txBody>
        </p:sp>
        <p:cxnSp>
          <p:nvCxnSpPr>
            <p:cNvPr id="134" name="Straight Arrow Connector 133">
              <a:extLst>
                <a:ext uri="{FF2B5EF4-FFF2-40B4-BE49-F238E27FC236}">
                  <a16:creationId xmlns:a16="http://schemas.microsoft.com/office/drawing/2014/main" id="{D9A0494E-0B55-4EEA-9406-A39D0085014D}"/>
                </a:ext>
              </a:extLst>
            </p:cNvPr>
            <p:cNvCxnSpPr>
              <a:cxnSpLocks/>
            </p:cNvCxnSpPr>
            <p:nvPr/>
          </p:nvCxnSpPr>
          <p:spPr>
            <a:xfrm flipH="1">
              <a:off x="4259038" y="4034892"/>
              <a:ext cx="1966804" cy="1162439"/>
            </a:xfrm>
            <a:prstGeom prst="straightConnector1">
              <a:avLst/>
            </a:prstGeom>
            <a:noFill/>
            <a:ln w="76200" cap="flat" cmpd="sng" algn="ctr">
              <a:solidFill>
                <a:srgbClr val="4DA1C3"/>
              </a:solidFill>
              <a:prstDash val="solid"/>
              <a:headEnd type="none"/>
              <a:tailEnd type="triangle" w="med" len="lg"/>
            </a:ln>
            <a:effectLst/>
          </p:spPr>
        </p:cxnSp>
        <p:grpSp>
          <p:nvGrpSpPr>
            <p:cNvPr id="135" name="Group 134">
              <a:extLst>
                <a:ext uri="{FF2B5EF4-FFF2-40B4-BE49-F238E27FC236}">
                  <a16:creationId xmlns:a16="http://schemas.microsoft.com/office/drawing/2014/main" id="{BB20043D-93A6-49B4-B49C-C90E3C274C41}"/>
                </a:ext>
              </a:extLst>
            </p:cNvPr>
            <p:cNvGrpSpPr/>
            <p:nvPr/>
          </p:nvGrpSpPr>
          <p:grpSpPr>
            <a:xfrm>
              <a:off x="8761754" y="1616635"/>
              <a:ext cx="1458263" cy="1576212"/>
              <a:chOff x="7572388" y="1417209"/>
              <a:chExt cx="1488138" cy="1608505"/>
            </a:xfrm>
          </p:grpSpPr>
          <p:sp>
            <p:nvSpPr>
              <p:cNvPr id="136" name="Rounded Rectangle 26">
                <a:extLst>
                  <a:ext uri="{FF2B5EF4-FFF2-40B4-BE49-F238E27FC236}">
                    <a16:creationId xmlns:a16="http://schemas.microsoft.com/office/drawing/2014/main" id="{FBDBA32C-0FE0-48F5-8A9E-29A542EE3B32}"/>
                  </a:ext>
                </a:extLst>
              </p:cNvPr>
              <p:cNvSpPr/>
              <p:nvPr/>
            </p:nvSpPr>
            <p:spPr>
              <a:xfrm>
                <a:off x="7576828"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37" name="TextBox 136">
                <a:extLst>
                  <a:ext uri="{FF2B5EF4-FFF2-40B4-BE49-F238E27FC236}">
                    <a16:creationId xmlns:a16="http://schemas.microsoft.com/office/drawing/2014/main" id="{8DDD26F6-F461-414F-9B9C-1B376256C657}"/>
                  </a:ext>
                </a:extLst>
              </p:cNvPr>
              <p:cNvSpPr txBox="1"/>
              <p:nvPr/>
            </p:nvSpPr>
            <p:spPr>
              <a:xfrm>
                <a:off x="7572388" y="2437531"/>
                <a:ext cx="1406898" cy="588183"/>
              </a:xfrm>
              <a:prstGeom prst="rect">
                <a:avLst/>
              </a:prstGeom>
            </p:spPr>
            <p:txBody>
              <a:bodyPr vert="horz" wrap="square" lIns="89555" tIns="89555" rIns="89555" bIns="89555" rtlCol="0" anchor="t">
                <a:noAutofit/>
              </a:bodyPr>
              <a:lstStyle/>
              <a:p>
                <a:pPr marL="228497" marR="0" lvl="0" indent="-228497" defTabSz="878289" eaLnBrk="1" fontAlgn="auto" latinLnBrk="0" hangingPunct="1">
                  <a:lnSpc>
                    <a:spcPct val="90000"/>
                  </a:lnSpc>
                  <a:spcBef>
                    <a:spcPts val="0"/>
                  </a:spcBef>
                  <a:spcAft>
                    <a:spcPts val="0"/>
                  </a:spcAft>
                  <a:buClrTx/>
                  <a:buSzTx/>
                  <a:buFontTx/>
                  <a:buNone/>
                  <a:tabLst/>
                  <a:defRPr/>
                </a:pPr>
                <a:r>
                  <a:rPr kumimoji="0" lang="en-US" sz="1076" b="0" i="0" u="none" strike="noStrike" kern="0" cap="none" spc="0" normalizeH="0" baseline="0" noProof="0">
                    <a:ln>
                      <a:noFill/>
                    </a:ln>
                    <a:solidFill>
                      <a:srgbClr val="FFFFFF"/>
                    </a:solidFill>
                    <a:effectLst/>
                    <a:uLnTx/>
                    <a:uFillTx/>
                    <a:ea typeface="Segoe UI" pitchFamily="34" charset="0"/>
                    <a:cs typeface="Segoe UI" panose="020B0502040204020203" pitchFamily="34" charset="0"/>
                  </a:rPr>
                  <a:t>Production</a:t>
                </a:r>
              </a:p>
              <a:p>
                <a:pPr marL="228497" marR="0" lvl="0" indent="-228497" defTabSz="878289" eaLnBrk="1" fontAlgn="auto" latinLnBrk="0" hangingPunct="1">
                  <a:lnSpc>
                    <a:spcPct val="90000"/>
                  </a:lnSpc>
                  <a:spcBef>
                    <a:spcPts val="0"/>
                  </a:spcBef>
                  <a:spcAft>
                    <a:spcPts val="0"/>
                  </a:spcAft>
                  <a:buClrTx/>
                  <a:buSzTx/>
                  <a:buFontTx/>
                  <a:buNone/>
                  <a:tabLst/>
                  <a:defRPr/>
                </a:pPr>
                <a:r>
                  <a:rPr kumimoji="0" lang="en-US" sz="1076" b="0" i="0" u="none" strike="noStrike" kern="0" cap="none" spc="0" normalizeH="0" baseline="0" noProof="0">
                    <a:ln>
                      <a:noFill/>
                    </a:ln>
                    <a:solidFill>
                      <a:srgbClr val="FFFFFF"/>
                    </a:solidFill>
                    <a:effectLst/>
                    <a:uLnTx/>
                    <a:uFillTx/>
                    <a:ea typeface="Segoe UI" pitchFamily="34" charset="0"/>
                    <a:cs typeface="Segoe UI" panose="020B0502040204020203" pitchFamily="34" charset="0"/>
                  </a:rPr>
                  <a:t>environments</a:t>
                </a:r>
              </a:p>
            </p:txBody>
          </p:sp>
          <p:sp>
            <p:nvSpPr>
              <p:cNvPr id="138" name="TextBox 137">
                <a:extLst>
                  <a:ext uri="{FF2B5EF4-FFF2-40B4-BE49-F238E27FC236}">
                    <a16:creationId xmlns:a16="http://schemas.microsoft.com/office/drawing/2014/main" id="{81AC5075-1751-4990-AEE1-136677F65491}"/>
                  </a:ext>
                </a:extLst>
              </p:cNvPr>
              <p:cNvSpPr txBox="1"/>
              <p:nvPr/>
            </p:nvSpPr>
            <p:spPr>
              <a:xfrm>
                <a:off x="7632963" y="1680614"/>
                <a:ext cx="1411380" cy="427319"/>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a:ln>
                      <a:noFill/>
                    </a:ln>
                    <a:solidFill>
                      <a:srgbClr val="FFFFFF"/>
                    </a:solidFill>
                    <a:effectLst/>
                    <a:uLnTx/>
                    <a:uFillTx/>
                    <a:ea typeface="Segoe UI" pitchFamily="34" charset="0"/>
                    <a:cs typeface="Segoe UI" panose="020B0502040204020203" pitchFamily="34" charset="0"/>
                  </a:rPr>
                  <a:t>Run, Manage</a:t>
                </a:r>
              </a:p>
            </p:txBody>
          </p:sp>
          <p:sp>
            <p:nvSpPr>
              <p:cNvPr id="139" name="Rectangle 138">
                <a:extLst>
                  <a:ext uri="{FF2B5EF4-FFF2-40B4-BE49-F238E27FC236}">
                    <a16:creationId xmlns:a16="http://schemas.microsoft.com/office/drawing/2014/main" id="{E02241A7-ADBB-4157-BB70-886AC3892EB9}"/>
                  </a:ext>
                </a:extLst>
              </p:cNvPr>
              <p:cNvSpPr/>
              <p:nvPr/>
            </p:nvSpPr>
            <p:spPr>
              <a:xfrm>
                <a:off x="7683226" y="2034185"/>
                <a:ext cx="1262181" cy="432141"/>
              </a:xfrm>
              <a:prstGeom prst="rect">
                <a:avLst/>
              </a:prstGeom>
              <a:solidFill>
                <a:srgbClr val="FFFFFF"/>
              </a:solidFill>
              <a:ln w="10795" cap="flat" cmpd="sng" algn="ctr">
                <a:noFill/>
                <a:prstDash val="solid"/>
              </a:ln>
              <a:effectLst/>
            </p:spPr>
            <p:txBody>
              <a:bodyPr rtlCol="0" anchor="ctr"/>
              <a:lstStyle/>
              <a:p>
                <a:pPr marL="0" marR="0" lvl="0" indent="0" algn="ctr"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pic>
            <p:nvPicPr>
              <p:cNvPr id="140" name="Picture 139">
                <a:extLst>
                  <a:ext uri="{FF2B5EF4-FFF2-40B4-BE49-F238E27FC236}">
                    <a16:creationId xmlns:a16="http://schemas.microsoft.com/office/drawing/2014/main" id="{105C054F-3810-43E7-AD10-FA810ED8B944}"/>
                  </a:ext>
                </a:extLst>
              </p:cNvPr>
              <p:cNvPicPr>
                <a:picLocks noChangeAspect="1"/>
              </p:cNvPicPr>
              <p:nvPr/>
            </p:nvPicPr>
            <p:blipFill>
              <a:blip r:embed="rId4"/>
              <a:stretch>
                <a:fillRect/>
              </a:stretch>
            </p:blipFill>
            <p:spPr>
              <a:xfrm>
                <a:off x="7769766" y="2080979"/>
                <a:ext cx="392605" cy="338551"/>
              </a:xfrm>
              <a:prstGeom prst="rect">
                <a:avLst/>
              </a:prstGeom>
            </p:spPr>
          </p:pic>
          <p:sp>
            <p:nvSpPr>
              <p:cNvPr id="141" name="TextBox 140">
                <a:extLst>
                  <a:ext uri="{FF2B5EF4-FFF2-40B4-BE49-F238E27FC236}">
                    <a16:creationId xmlns:a16="http://schemas.microsoft.com/office/drawing/2014/main" id="{4A531AF1-C259-472D-B66B-0201ECA4E7D8}"/>
                  </a:ext>
                </a:extLst>
              </p:cNvPr>
              <p:cNvSpPr txBox="1"/>
              <p:nvPr/>
            </p:nvSpPr>
            <p:spPr>
              <a:xfrm>
                <a:off x="7849949" y="1417209"/>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5.</a:t>
                </a:r>
              </a:p>
            </p:txBody>
          </p:sp>
          <p:pic>
            <p:nvPicPr>
              <p:cNvPr id="142" name="Picture 141">
                <a:extLst>
                  <a:ext uri="{FF2B5EF4-FFF2-40B4-BE49-F238E27FC236}">
                    <a16:creationId xmlns:a16="http://schemas.microsoft.com/office/drawing/2014/main" id="{64DD0B7E-F273-4333-86DD-78FAAB259CF4}"/>
                  </a:ext>
                </a:extLst>
              </p:cNvPr>
              <p:cNvPicPr>
                <a:picLocks noChangeAspect="1"/>
              </p:cNvPicPr>
              <p:nvPr/>
            </p:nvPicPr>
            <p:blipFill>
              <a:blip r:embed="rId5"/>
              <a:stretch>
                <a:fillRect/>
              </a:stretch>
            </p:blipFill>
            <p:spPr>
              <a:xfrm>
                <a:off x="8296301" y="2105507"/>
                <a:ext cx="628748" cy="308658"/>
              </a:xfrm>
              <a:prstGeom prst="rect">
                <a:avLst/>
              </a:prstGeom>
            </p:spPr>
          </p:pic>
          <p:cxnSp>
            <p:nvCxnSpPr>
              <p:cNvPr id="143" name="Straight Connector 142">
                <a:extLst>
                  <a:ext uri="{FF2B5EF4-FFF2-40B4-BE49-F238E27FC236}">
                    <a16:creationId xmlns:a16="http://schemas.microsoft.com/office/drawing/2014/main" id="{E52DD3BD-64A8-44EC-B75B-150CB77317BB}"/>
                  </a:ext>
                </a:extLst>
              </p:cNvPr>
              <p:cNvCxnSpPr/>
              <p:nvPr/>
            </p:nvCxnSpPr>
            <p:spPr>
              <a:xfrm>
                <a:off x="8199520" y="2090620"/>
                <a:ext cx="96781" cy="211951"/>
              </a:xfrm>
              <a:prstGeom prst="line">
                <a:avLst/>
              </a:prstGeom>
              <a:noFill/>
              <a:ln w="9525" cap="flat" cmpd="sng" algn="ctr">
                <a:solidFill>
                  <a:srgbClr val="353535"/>
                </a:solidFill>
                <a:prstDash val="dash"/>
              </a:ln>
              <a:effectLst/>
            </p:spPr>
          </p:cxnSp>
          <p:cxnSp>
            <p:nvCxnSpPr>
              <p:cNvPr id="144" name="Straight Connector 143">
                <a:extLst>
                  <a:ext uri="{FF2B5EF4-FFF2-40B4-BE49-F238E27FC236}">
                    <a16:creationId xmlns:a16="http://schemas.microsoft.com/office/drawing/2014/main" id="{4D2DC68E-34C2-4B1C-A6A9-BF534DE64C33}"/>
                  </a:ext>
                </a:extLst>
              </p:cNvPr>
              <p:cNvCxnSpPr/>
              <p:nvPr/>
            </p:nvCxnSpPr>
            <p:spPr>
              <a:xfrm flipV="1">
                <a:off x="8190439" y="2398285"/>
                <a:ext cx="116983" cy="29765"/>
              </a:xfrm>
              <a:prstGeom prst="line">
                <a:avLst/>
              </a:prstGeom>
              <a:noFill/>
              <a:ln w="9525" cap="flat" cmpd="sng" algn="ctr">
                <a:solidFill>
                  <a:srgbClr val="353535"/>
                </a:solidFill>
                <a:prstDash val="dash"/>
              </a:ln>
              <a:effectLst/>
            </p:spPr>
          </p:cxnSp>
          <p:sp>
            <p:nvSpPr>
              <p:cNvPr id="145" name="Rectangle: Rounded Corners 144">
                <a:extLst>
                  <a:ext uri="{FF2B5EF4-FFF2-40B4-BE49-F238E27FC236}">
                    <a16:creationId xmlns:a16="http://schemas.microsoft.com/office/drawing/2014/main" id="{8C4F5A98-C973-4390-8A16-FD9F6052341E}"/>
                  </a:ext>
                </a:extLst>
              </p:cNvPr>
              <p:cNvSpPr/>
              <p:nvPr/>
            </p:nvSpPr>
            <p:spPr>
              <a:xfrm>
                <a:off x="7725711" y="2057484"/>
                <a:ext cx="482889" cy="380047"/>
              </a:xfrm>
              <a:prstGeom prst="roundRect">
                <a:avLst/>
              </a:prstGeom>
              <a:noFill/>
              <a:ln w="9525" cap="flat" cmpd="sng" algn="ctr">
                <a:solidFill>
                  <a:srgbClr val="353535"/>
                </a:solidFill>
                <a:prstDash val="solid"/>
              </a:ln>
              <a:effectLst/>
            </p:spPr>
            <p:txBody>
              <a:bodyPr rtlCol="0" anchor="ctr"/>
              <a:lstStyle/>
              <a:p>
                <a:pPr marL="0" marR="0" lvl="0" indent="0" algn="ctr"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grpSp>
        <p:grpSp>
          <p:nvGrpSpPr>
            <p:cNvPr id="146" name="Group 145">
              <a:extLst>
                <a:ext uri="{FF2B5EF4-FFF2-40B4-BE49-F238E27FC236}">
                  <a16:creationId xmlns:a16="http://schemas.microsoft.com/office/drawing/2014/main" id="{E9DD7B5D-2743-4B4B-80D5-162FE4841018}"/>
                </a:ext>
              </a:extLst>
            </p:cNvPr>
            <p:cNvGrpSpPr/>
            <p:nvPr/>
          </p:nvGrpSpPr>
          <p:grpSpPr>
            <a:xfrm>
              <a:off x="2221821" y="5238991"/>
              <a:ext cx="1320886" cy="865063"/>
              <a:chOff x="1883426" y="5104140"/>
              <a:chExt cx="1347946" cy="882786"/>
            </a:xfrm>
          </p:grpSpPr>
          <p:pic>
            <p:nvPicPr>
              <p:cNvPr id="147" name="Picture 146">
                <a:extLst>
                  <a:ext uri="{FF2B5EF4-FFF2-40B4-BE49-F238E27FC236}">
                    <a16:creationId xmlns:a16="http://schemas.microsoft.com/office/drawing/2014/main" id="{F5C50EBA-1CCA-4FE0-9BC0-0B5321978E3C}"/>
                  </a:ext>
                </a:extLst>
              </p:cNvPr>
              <p:cNvPicPr>
                <a:picLocks noChangeAspect="1"/>
              </p:cNvPicPr>
              <p:nvPr/>
            </p:nvPicPr>
            <p:blipFill>
              <a:blip r:embed="rId6">
                <a:clrChange>
                  <a:clrFrom>
                    <a:srgbClr val="505050"/>
                  </a:clrFrom>
                  <a:clrTo>
                    <a:srgbClr val="505050">
                      <a:alpha val="0"/>
                    </a:srgbClr>
                  </a:clrTo>
                </a:clrChange>
              </a:blip>
              <a:stretch>
                <a:fillRect/>
              </a:stretch>
            </p:blipFill>
            <p:spPr>
              <a:xfrm>
                <a:off x="2145264" y="5243497"/>
                <a:ext cx="668742" cy="618646"/>
              </a:xfrm>
              <a:prstGeom prst="rect">
                <a:avLst/>
              </a:prstGeom>
            </p:spPr>
          </p:pic>
          <p:sp>
            <p:nvSpPr>
              <p:cNvPr id="148" name="Rectangle 147">
                <a:extLst>
                  <a:ext uri="{FF2B5EF4-FFF2-40B4-BE49-F238E27FC236}">
                    <a16:creationId xmlns:a16="http://schemas.microsoft.com/office/drawing/2014/main" id="{BE0A5636-E52A-498F-8860-C7BE0B49EA7C}"/>
                  </a:ext>
                </a:extLst>
              </p:cNvPr>
              <p:cNvSpPr/>
              <p:nvPr/>
            </p:nvSpPr>
            <p:spPr>
              <a:xfrm>
                <a:off x="1883426" y="5483570"/>
                <a:ext cx="268278" cy="124783"/>
              </a:xfrm>
              <a:prstGeom prst="rect">
                <a:avLst/>
              </a:prstGeom>
            </p:spPr>
            <p:txBody>
              <a:bodyPr wrap="none" lIns="0" tIns="0" rIns="0" bIns="0">
                <a:spAutoFit/>
              </a:bodyPr>
              <a:lstStyle/>
              <a:p>
                <a:pPr defTabSz="895939">
                  <a:lnSpc>
                    <a:spcPct val="90000"/>
                  </a:lnSpc>
                  <a:defRPr/>
                </a:pPr>
                <a:r>
                  <a:rPr lang="en-US" sz="883" kern="0">
                    <a:solidFill>
                      <a:srgbClr val="FFFFFF"/>
                    </a:solidFill>
                    <a:ea typeface="Segoe UI" panose="020B0502040204020203" pitchFamily="34" charset="0"/>
                    <a:cs typeface="Segoe UI" panose="020B0502040204020203" pitchFamily="34" charset="0"/>
                  </a:rPr>
                  <a:t>Code</a:t>
                </a:r>
              </a:p>
            </p:txBody>
          </p:sp>
          <p:sp>
            <p:nvSpPr>
              <p:cNvPr id="149" name="Rectangle 148">
                <a:extLst>
                  <a:ext uri="{FF2B5EF4-FFF2-40B4-BE49-F238E27FC236}">
                    <a16:creationId xmlns:a16="http://schemas.microsoft.com/office/drawing/2014/main" id="{37D4E99D-FE5A-4E60-9FE0-E27AE9D7066E}"/>
                  </a:ext>
                </a:extLst>
              </p:cNvPr>
              <p:cNvSpPr/>
              <p:nvPr/>
            </p:nvSpPr>
            <p:spPr>
              <a:xfrm>
                <a:off x="2379446" y="5104140"/>
                <a:ext cx="199572" cy="124783"/>
              </a:xfrm>
              <a:prstGeom prst="rect">
                <a:avLst/>
              </a:prstGeom>
            </p:spPr>
            <p:txBody>
              <a:bodyPr wrap="none" lIns="0" tIns="0" rIns="0" bIns="0">
                <a:spAutoFit/>
              </a:bodyPr>
              <a:lstStyle/>
              <a:p>
                <a:pPr defTabSz="895939">
                  <a:lnSpc>
                    <a:spcPct val="90000"/>
                  </a:lnSpc>
                  <a:defRPr/>
                </a:pPr>
                <a:r>
                  <a:rPr lang="en-US" sz="883" kern="0">
                    <a:solidFill>
                      <a:srgbClr val="FFFFFF"/>
                    </a:solidFill>
                    <a:ea typeface="Segoe UI" panose="020B0502040204020203" pitchFamily="34" charset="0"/>
                    <a:cs typeface="Segoe UI" panose="020B0502040204020203" pitchFamily="34" charset="0"/>
                  </a:rPr>
                  <a:t>Run</a:t>
                </a:r>
              </a:p>
            </p:txBody>
          </p:sp>
          <p:sp>
            <p:nvSpPr>
              <p:cNvPr id="150" name="Rectangle 149">
                <a:extLst>
                  <a:ext uri="{FF2B5EF4-FFF2-40B4-BE49-F238E27FC236}">
                    <a16:creationId xmlns:a16="http://schemas.microsoft.com/office/drawing/2014/main" id="{FB84CA0B-7413-4300-A858-FA65C8CAB112}"/>
                  </a:ext>
                </a:extLst>
              </p:cNvPr>
              <p:cNvSpPr/>
              <p:nvPr/>
            </p:nvSpPr>
            <p:spPr>
              <a:xfrm>
                <a:off x="2817503" y="5483570"/>
                <a:ext cx="413869" cy="124783"/>
              </a:xfrm>
              <a:prstGeom prst="rect">
                <a:avLst/>
              </a:prstGeom>
            </p:spPr>
            <p:txBody>
              <a:bodyPr wrap="none" lIns="0" tIns="0" rIns="0" bIns="0">
                <a:spAutoFit/>
              </a:bodyPr>
              <a:lstStyle/>
              <a:p>
                <a:pPr defTabSz="895939">
                  <a:lnSpc>
                    <a:spcPct val="90000"/>
                  </a:lnSpc>
                  <a:defRPr/>
                </a:pPr>
                <a:r>
                  <a:rPr lang="en-US" sz="883" kern="0">
                    <a:solidFill>
                      <a:srgbClr val="FFFFFF"/>
                    </a:solidFill>
                    <a:ea typeface="Segoe UI" panose="020B0502040204020203" pitchFamily="34" charset="0"/>
                    <a:cs typeface="Segoe UI" panose="020B0502040204020203" pitchFamily="34" charset="0"/>
                  </a:rPr>
                  <a:t>Validate</a:t>
                </a:r>
              </a:p>
            </p:txBody>
          </p:sp>
          <p:sp>
            <p:nvSpPr>
              <p:cNvPr id="151" name="Rectangle 150">
                <a:extLst>
                  <a:ext uri="{FF2B5EF4-FFF2-40B4-BE49-F238E27FC236}">
                    <a16:creationId xmlns:a16="http://schemas.microsoft.com/office/drawing/2014/main" id="{51AA50B2-F2B7-4F32-8071-BC195908846B}"/>
                  </a:ext>
                </a:extLst>
              </p:cNvPr>
              <p:cNvSpPr/>
              <p:nvPr/>
            </p:nvSpPr>
            <p:spPr>
              <a:xfrm>
                <a:off x="2308914" y="5862143"/>
                <a:ext cx="345163" cy="124783"/>
              </a:xfrm>
              <a:prstGeom prst="rect">
                <a:avLst/>
              </a:prstGeom>
            </p:spPr>
            <p:txBody>
              <a:bodyPr wrap="none" lIns="0" tIns="0" rIns="0" bIns="0">
                <a:spAutoFit/>
              </a:bodyPr>
              <a:lstStyle/>
              <a:p>
                <a:pPr defTabSz="895939">
                  <a:lnSpc>
                    <a:spcPct val="90000"/>
                  </a:lnSpc>
                  <a:defRPr/>
                </a:pPr>
                <a:r>
                  <a:rPr lang="en-US" sz="883" kern="0">
                    <a:solidFill>
                      <a:srgbClr val="FFFFFF"/>
                    </a:solidFill>
                    <a:ea typeface="Segoe UI" panose="020B0502040204020203" pitchFamily="34" charset="0"/>
                    <a:cs typeface="Segoe UI" panose="020B0502040204020203" pitchFamily="34" charset="0"/>
                  </a:rPr>
                  <a:t>Debug</a:t>
                </a:r>
              </a:p>
            </p:txBody>
          </p:sp>
        </p:grpSp>
        <p:grpSp>
          <p:nvGrpSpPr>
            <p:cNvPr id="152" name="Group 151">
              <a:extLst>
                <a:ext uri="{FF2B5EF4-FFF2-40B4-BE49-F238E27FC236}">
                  <a16:creationId xmlns:a16="http://schemas.microsoft.com/office/drawing/2014/main" id="{9219FC65-D459-4BB1-8BC8-0B7D8892E52B}"/>
                </a:ext>
              </a:extLst>
            </p:cNvPr>
            <p:cNvGrpSpPr/>
            <p:nvPr/>
          </p:nvGrpSpPr>
          <p:grpSpPr>
            <a:xfrm>
              <a:off x="2683271" y="5001275"/>
              <a:ext cx="1402524" cy="810184"/>
              <a:chOff x="1369381" y="4871198"/>
              <a:chExt cx="1431256" cy="826783"/>
            </a:xfrm>
          </p:grpSpPr>
          <p:pic>
            <p:nvPicPr>
              <p:cNvPr id="153" name="Picture 12" descr="Image result for docker  logo">
                <a:extLst>
                  <a:ext uri="{FF2B5EF4-FFF2-40B4-BE49-F238E27FC236}">
                    <a16:creationId xmlns:a16="http://schemas.microsoft.com/office/drawing/2014/main" id="{178F033A-EE73-4788-AE44-0BF3C0899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1640" y="4871198"/>
                <a:ext cx="598997" cy="399331"/>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_x0020_6" descr="image016">
                <a:extLst>
                  <a:ext uri="{FF2B5EF4-FFF2-40B4-BE49-F238E27FC236}">
                    <a16:creationId xmlns:a16="http://schemas.microsoft.com/office/drawing/2014/main" id="{CB11FF16-4BEF-403A-9660-E66BDE82A6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5" name="Rectangle 154">
              <a:extLst>
                <a:ext uri="{FF2B5EF4-FFF2-40B4-BE49-F238E27FC236}">
                  <a16:creationId xmlns:a16="http://schemas.microsoft.com/office/drawing/2014/main" id="{3B5F0E6E-4DB2-4F55-9EAF-3DC8C6DF7CA2}"/>
                </a:ext>
              </a:extLst>
            </p:cNvPr>
            <p:cNvSpPr/>
            <p:nvPr/>
          </p:nvSpPr>
          <p:spPr>
            <a:xfrm>
              <a:off x="1642370" y="4933537"/>
              <a:ext cx="1096900" cy="268535"/>
            </a:xfrm>
            <a:prstGeom prst="rect">
              <a:avLst/>
            </a:prstGeom>
          </p:spPr>
          <p:txBody>
            <a:bodyPr wrap="square">
              <a:spAutoFit/>
            </a:bodyPr>
            <a:lstStyle/>
            <a:p>
              <a:pPr defTabSz="895939">
                <a:lnSpc>
                  <a:spcPct val="90000"/>
                </a:lnSpc>
                <a:defRPr/>
              </a:pPr>
              <a:r>
                <a:rPr lang="en-US" sz="1272" i="1" kern="0">
                  <a:solidFill>
                    <a:srgbClr val="FFFFFF"/>
                  </a:solidFill>
                  <a:ea typeface="Segoe UI" panose="020B0502040204020203" pitchFamily="34" charset="0"/>
                  <a:cs typeface="Segoe UI" panose="020B0502040204020203" pitchFamily="34" charset="0"/>
                </a:rPr>
                <a:t>Inner-Loop</a:t>
              </a:r>
            </a:p>
          </p:txBody>
        </p:sp>
        <p:pic>
          <p:nvPicPr>
            <p:cNvPr id="156" name="Picture 12" descr="Image result for docker  logo">
              <a:extLst>
                <a:ext uri="{FF2B5EF4-FFF2-40B4-BE49-F238E27FC236}">
                  <a16:creationId xmlns:a16="http://schemas.microsoft.com/office/drawing/2014/main" id="{5982CCC5-8D33-4931-A921-9CCB682D8D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6957" y="2648759"/>
              <a:ext cx="586973" cy="391315"/>
            </a:xfrm>
            <a:prstGeom prst="rect">
              <a:avLst/>
            </a:prstGeom>
            <a:noFill/>
            <a:extLst>
              <a:ext uri="{909E8E84-426E-40DD-AFC4-6F175D3DCCD1}">
                <a14:hiddenFill xmlns:a14="http://schemas.microsoft.com/office/drawing/2010/main">
                  <a:solidFill>
                    <a:srgbClr val="FFFFFF"/>
                  </a:solidFill>
                </a14:hiddenFill>
              </a:ext>
            </a:extLst>
          </p:spPr>
        </p:pic>
        <p:grpSp>
          <p:nvGrpSpPr>
            <p:cNvPr id="157" name="Group 156">
              <a:extLst>
                <a:ext uri="{FF2B5EF4-FFF2-40B4-BE49-F238E27FC236}">
                  <a16:creationId xmlns:a16="http://schemas.microsoft.com/office/drawing/2014/main" id="{58228883-84A9-4190-B3C3-0FBC1F9A14E3}"/>
                </a:ext>
              </a:extLst>
            </p:cNvPr>
            <p:cNvGrpSpPr/>
            <p:nvPr/>
          </p:nvGrpSpPr>
          <p:grpSpPr>
            <a:xfrm>
              <a:off x="6216274" y="1645538"/>
              <a:ext cx="1453913" cy="1462864"/>
              <a:chOff x="4974763" y="1446708"/>
              <a:chExt cx="1483698" cy="1492836"/>
            </a:xfrm>
          </p:grpSpPr>
          <p:sp>
            <p:nvSpPr>
              <p:cNvPr id="158" name="Rounded Rectangle 12">
                <a:extLst>
                  <a:ext uri="{FF2B5EF4-FFF2-40B4-BE49-F238E27FC236}">
                    <a16:creationId xmlns:a16="http://schemas.microsoft.com/office/drawing/2014/main" id="{27929E2D-4B70-4F5C-B8A7-C2D49EC45F68}"/>
                  </a:ext>
                </a:extLst>
              </p:cNvPr>
              <p:cNvSpPr/>
              <p:nvPr/>
            </p:nvSpPr>
            <p:spPr>
              <a:xfrm>
                <a:off x="4974763"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59" name="TextBox 158">
                <a:extLst>
                  <a:ext uri="{FF2B5EF4-FFF2-40B4-BE49-F238E27FC236}">
                    <a16:creationId xmlns:a16="http://schemas.microsoft.com/office/drawing/2014/main" id="{B4B13D36-190F-46DD-B7EF-F4F61D7BE746}"/>
                  </a:ext>
                </a:extLst>
              </p:cNvPr>
              <p:cNvSpPr txBox="1"/>
              <p:nvPr/>
            </p:nvSpPr>
            <p:spPr>
              <a:xfrm>
                <a:off x="5096372" y="1935424"/>
                <a:ext cx="1240480" cy="310392"/>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CD, Deploy</a:t>
                </a:r>
              </a:p>
            </p:txBody>
          </p:sp>
          <p:sp>
            <p:nvSpPr>
              <p:cNvPr id="160" name="TextBox 159">
                <a:extLst>
                  <a:ext uri="{FF2B5EF4-FFF2-40B4-BE49-F238E27FC236}">
                    <a16:creationId xmlns:a16="http://schemas.microsoft.com/office/drawing/2014/main" id="{88EA6D63-616F-4814-9EEF-95935E809985}"/>
                  </a:ext>
                </a:extLst>
              </p:cNvPr>
              <p:cNvSpPr txBox="1"/>
              <p:nvPr/>
            </p:nvSpPr>
            <p:spPr>
              <a:xfrm>
                <a:off x="5223238" y="1446708"/>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4.</a:t>
                </a:r>
              </a:p>
            </p:txBody>
          </p:sp>
        </p:grpSp>
        <p:cxnSp>
          <p:nvCxnSpPr>
            <p:cNvPr id="161" name="Straight Arrow Connector 160">
              <a:extLst>
                <a:ext uri="{FF2B5EF4-FFF2-40B4-BE49-F238E27FC236}">
                  <a16:creationId xmlns:a16="http://schemas.microsoft.com/office/drawing/2014/main" id="{FAAABD5D-7740-48D8-99A5-3C118548B134}"/>
                </a:ext>
              </a:extLst>
            </p:cNvPr>
            <p:cNvCxnSpPr>
              <a:cxnSpLocks/>
            </p:cNvCxnSpPr>
            <p:nvPr/>
          </p:nvCxnSpPr>
          <p:spPr>
            <a:xfrm flipV="1">
              <a:off x="7674539" y="3039927"/>
              <a:ext cx="1143729" cy="561016"/>
            </a:xfrm>
            <a:prstGeom prst="straightConnector1">
              <a:avLst/>
            </a:prstGeom>
            <a:noFill/>
            <a:ln w="76200" cap="flat" cmpd="sng" algn="ctr">
              <a:solidFill>
                <a:srgbClr val="4DA1C3"/>
              </a:solidFill>
              <a:prstDash val="solid"/>
              <a:headEnd type="none"/>
              <a:tailEnd type="triangle" w="med" len="lg"/>
            </a:ln>
            <a:effectLst/>
          </p:spPr>
        </p:cxnSp>
        <p:pic>
          <p:nvPicPr>
            <p:cNvPr id="162" name="Picture 12" descr="Image result for docker  logo">
              <a:extLst>
                <a:ext uri="{FF2B5EF4-FFF2-40B4-BE49-F238E27FC236}">
                  <a16:creationId xmlns:a16="http://schemas.microsoft.com/office/drawing/2014/main" id="{D0F78AE0-FAE3-4B8C-BAA9-FC15AAFF20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1121" y="2648759"/>
              <a:ext cx="586973" cy="391315"/>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F5B53741-8722-4F00-AC55-FA3EE9047DA3}"/>
                </a:ext>
              </a:extLst>
            </p:cNvPr>
            <p:cNvGrpSpPr/>
            <p:nvPr/>
          </p:nvGrpSpPr>
          <p:grpSpPr>
            <a:xfrm>
              <a:off x="1937831" y="1656850"/>
              <a:ext cx="1453913" cy="1451557"/>
              <a:chOff x="608671" y="1458249"/>
              <a:chExt cx="1483698" cy="1481295"/>
            </a:xfrm>
          </p:grpSpPr>
          <p:sp>
            <p:nvSpPr>
              <p:cNvPr id="164" name="Rounded Rectangle 11">
                <a:extLst>
                  <a:ext uri="{FF2B5EF4-FFF2-40B4-BE49-F238E27FC236}">
                    <a16:creationId xmlns:a16="http://schemas.microsoft.com/office/drawing/2014/main" id="{9F830559-E0E1-4B6A-97B5-19886DC8DA96}"/>
                  </a:ext>
                </a:extLst>
              </p:cNvPr>
              <p:cNvSpPr/>
              <p:nvPr/>
            </p:nvSpPr>
            <p:spPr>
              <a:xfrm>
                <a:off x="608671" y="1461030"/>
                <a:ext cx="1483698" cy="1478514"/>
              </a:xfrm>
              <a:prstGeom prst="roundRect">
                <a:avLst>
                  <a:gd name="adj" fmla="val 5783"/>
                </a:avLst>
              </a:prstGeom>
              <a:solidFill>
                <a:srgbClr val="000000">
                  <a:lumMod val="60000"/>
                  <a:lumOff val="40000"/>
                </a:srgbClr>
              </a:solidFill>
              <a:ln w="28575" cap="flat" cmpd="sng" algn="ctr">
                <a:solidFill>
                  <a:srgbClr val="FFFFFF">
                    <a:lumMod val="75000"/>
                  </a:srgb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endParaRPr>
              </a:p>
            </p:txBody>
          </p:sp>
          <p:sp>
            <p:nvSpPr>
              <p:cNvPr id="165" name="TextBox 164">
                <a:extLst>
                  <a:ext uri="{FF2B5EF4-FFF2-40B4-BE49-F238E27FC236}">
                    <a16:creationId xmlns:a16="http://schemas.microsoft.com/office/drawing/2014/main" id="{E86F6796-A7B6-4CEF-B53E-999239E3C17E}"/>
                  </a:ext>
                </a:extLst>
              </p:cNvPr>
              <p:cNvSpPr txBox="1"/>
              <p:nvPr/>
            </p:nvSpPr>
            <p:spPr>
              <a:xfrm>
                <a:off x="659206" y="1806524"/>
                <a:ext cx="1375377" cy="876125"/>
              </a:xfrm>
              <a:prstGeom prst="rect">
                <a:avLst/>
              </a:prstGeom>
            </p:spPr>
            <p:txBody>
              <a:bodyPr vert="horz" wrap="square" lIns="89555" tIns="89555" rIns="89555" bIns="89555" rtlCol="0" anchor="t">
                <a:noAutofit/>
              </a:bodyPr>
              <a:lstStyle/>
              <a:p>
                <a:pPr marL="0" marR="0" lvl="0" indent="0" algn="ctr" defTabSz="878289"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Source Code Control</a:t>
                </a:r>
              </a:p>
              <a:p>
                <a:pPr marL="0" marR="0" lvl="0" indent="0" algn="ctr" defTabSz="878289" eaLnBrk="1" fontAlgn="auto" latinLnBrk="0" hangingPunct="1">
                  <a:lnSpc>
                    <a:spcPct val="90000"/>
                  </a:lnSpc>
                  <a:spcBef>
                    <a:spcPts val="0"/>
                  </a:spcBef>
                  <a:spcAft>
                    <a:spcPts val="0"/>
                  </a:spcAft>
                  <a:buClrTx/>
                  <a:buSzTx/>
                  <a:buFontTx/>
                  <a:buNone/>
                  <a:tabLst/>
                  <a:defRPr/>
                </a:pPr>
                <a:r>
                  <a:rPr kumimoji="0" lang="en-US" sz="1076" b="0" i="0" u="none" strike="noStrike" kern="0" cap="none" spc="0" normalizeH="0" baseline="0" noProof="0" dirty="0">
                    <a:ln>
                      <a:noFill/>
                    </a:ln>
                    <a:solidFill>
                      <a:srgbClr val="FFFFFF"/>
                    </a:solidFill>
                    <a:effectLst/>
                    <a:uLnTx/>
                    <a:uFillTx/>
                    <a:ea typeface="Segoe UI" panose="020B0502040204020203" pitchFamily="34" charset="0"/>
                    <a:cs typeface="Segoe UI" panose="020B0502040204020203" pitchFamily="34" charset="0"/>
                  </a:rPr>
                  <a:t>(SCC)</a:t>
                </a:r>
              </a:p>
            </p:txBody>
          </p:sp>
          <p:sp>
            <p:nvSpPr>
              <p:cNvPr id="166" name="TextBox 165">
                <a:extLst>
                  <a:ext uri="{FF2B5EF4-FFF2-40B4-BE49-F238E27FC236}">
                    <a16:creationId xmlns:a16="http://schemas.microsoft.com/office/drawing/2014/main" id="{C2CCB5B3-B62D-4671-9B59-8A99B516D650}"/>
                  </a:ext>
                </a:extLst>
              </p:cNvPr>
              <p:cNvSpPr txBox="1"/>
              <p:nvPr/>
            </p:nvSpPr>
            <p:spPr>
              <a:xfrm>
                <a:off x="889041" y="1458249"/>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2.</a:t>
                </a:r>
              </a:p>
            </p:txBody>
          </p:sp>
          <p:pic>
            <p:nvPicPr>
              <p:cNvPr id="167" name="Picture 166">
                <a:extLst>
                  <a:ext uri="{FF2B5EF4-FFF2-40B4-BE49-F238E27FC236}">
                    <a16:creationId xmlns:a16="http://schemas.microsoft.com/office/drawing/2014/main" id="{38FE2A7E-5F15-4ED7-B232-51FF228C3577}"/>
                  </a:ext>
                </a:extLst>
              </p:cNvPr>
              <p:cNvPicPr>
                <a:picLocks noChangeAspect="1"/>
              </p:cNvPicPr>
              <p:nvPr/>
            </p:nvPicPr>
            <p:blipFill>
              <a:blip r:embed="rId9"/>
              <a:stretch>
                <a:fillRect/>
              </a:stretch>
            </p:blipFill>
            <p:spPr>
              <a:xfrm>
                <a:off x="1671050" y="2532908"/>
                <a:ext cx="360364" cy="358071"/>
              </a:xfrm>
              <a:prstGeom prst="rect">
                <a:avLst/>
              </a:prstGeom>
            </p:spPr>
          </p:pic>
        </p:grpSp>
        <p:grpSp>
          <p:nvGrpSpPr>
            <p:cNvPr id="168" name="Group 167">
              <a:extLst>
                <a:ext uri="{FF2B5EF4-FFF2-40B4-BE49-F238E27FC236}">
                  <a16:creationId xmlns:a16="http://schemas.microsoft.com/office/drawing/2014/main" id="{7DA8B4B2-59F9-4397-B8AB-AA19F52B6392}"/>
                </a:ext>
              </a:extLst>
            </p:cNvPr>
            <p:cNvGrpSpPr/>
            <p:nvPr/>
          </p:nvGrpSpPr>
          <p:grpSpPr>
            <a:xfrm>
              <a:off x="6178083" y="3289606"/>
              <a:ext cx="1453913" cy="1448835"/>
              <a:chOff x="4935970" y="3124506"/>
              <a:chExt cx="1483488" cy="1478305"/>
            </a:xfrm>
          </p:grpSpPr>
          <p:sp>
            <p:nvSpPr>
              <p:cNvPr id="169" name="Rounded Rectangle 12">
                <a:extLst>
                  <a:ext uri="{FF2B5EF4-FFF2-40B4-BE49-F238E27FC236}">
                    <a16:creationId xmlns:a16="http://schemas.microsoft.com/office/drawing/2014/main" id="{95ADE9D6-CB0B-4A47-A0AC-DE7D58C4F350}"/>
                  </a:ext>
                </a:extLst>
              </p:cNvPr>
              <p:cNvSpPr/>
              <p:nvPr/>
            </p:nvSpPr>
            <p:spPr>
              <a:xfrm>
                <a:off x="4935970" y="3124506"/>
                <a:ext cx="1483488" cy="1478305"/>
              </a:xfrm>
              <a:prstGeom prst="roundRect">
                <a:avLst>
                  <a:gd name="adj" fmla="val 5783"/>
                </a:avLst>
              </a:prstGeom>
              <a:solidFill>
                <a:srgbClr val="E2E6E8">
                  <a:lumMod val="50000"/>
                </a:srgbClr>
              </a:solidFill>
              <a:ln w="28575" cap="flat" cmpd="sng" algn="ctr">
                <a:solidFill>
                  <a:sysClr val="window" lastClr="FFFFFF">
                    <a:lumMod val="75000"/>
                  </a:sysClr>
                </a:solidFill>
                <a:prstDash val="solid"/>
              </a:ln>
              <a:effectLst/>
            </p:spPr>
            <p:txBody>
              <a:bodyPr rot="0" spcFirstLastPara="0" vertOverflow="overflow" horzOverflow="overflow" vert="horz" wrap="square" lIns="89555" tIns="89555" rIns="89555" bIns="89555" numCol="1" spcCol="0" rtlCol="0" fromWordArt="0" anchor="b" anchorCtr="0" forceAA="0" compatLnSpc="1">
                <a:prstTxWarp prst="textNoShape">
                  <a:avLst/>
                </a:prstTxWarp>
                <a:noAutofit/>
              </a:bodyPr>
              <a:lstStyle/>
              <a:p>
                <a:pPr marL="0" marR="0" lvl="0" indent="0" algn="r" defTabSz="878289" eaLnBrk="1" fontAlgn="auto" latinLnBrk="0" hangingPunct="1">
                  <a:lnSpc>
                    <a:spcPct val="90000"/>
                  </a:lnSpc>
                  <a:spcBef>
                    <a:spcPts val="0"/>
                  </a:spcBef>
                  <a:spcAft>
                    <a:spcPts val="0"/>
                  </a:spcAft>
                  <a:buClrTx/>
                  <a:buSzTx/>
                  <a:buFontTx/>
                  <a:buNone/>
                  <a:tabLst/>
                  <a:defRPr/>
                </a:pPr>
                <a:endParaRPr kumimoji="0" lang="en-US" sz="1076" b="0" i="0" u="none" strike="noStrike" kern="0" cap="none" spc="0" normalizeH="0" baseline="0" noProof="0">
                  <a:ln>
                    <a:noFill/>
                  </a:ln>
                  <a:solidFill>
                    <a:srgbClr val="FFFFFF"/>
                  </a:solidFill>
                  <a:effectLst/>
                  <a:uLnTx/>
                  <a:uFillTx/>
                  <a:latin typeface="Segoe UI Semilight"/>
                </a:endParaRPr>
              </a:p>
            </p:txBody>
          </p:sp>
          <p:pic>
            <p:nvPicPr>
              <p:cNvPr id="170" name="Picture 169">
                <a:extLst>
                  <a:ext uri="{FF2B5EF4-FFF2-40B4-BE49-F238E27FC236}">
                    <a16:creationId xmlns:a16="http://schemas.microsoft.com/office/drawing/2014/main" id="{2D8BA269-F571-494C-8608-7CBD708A032E}"/>
                  </a:ext>
                </a:extLst>
              </p:cNvPr>
              <p:cNvPicPr>
                <a:picLocks noChangeAspect="1"/>
              </p:cNvPicPr>
              <p:nvPr/>
            </p:nvPicPr>
            <p:blipFill>
              <a:blip r:embed="rId10"/>
              <a:stretch>
                <a:fillRect/>
              </a:stretch>
            </p:blipFill>
            <p:spPr>
              <a:xfrm>
                <a:off x="5083438" y="3670563"/>
                <a:ext cx="565823" cy="565823"/>
              </a:xfrm>
              <a:prstGeom prst="rect">
                <a:avLst/>
              </a:prstGeom>
            </p:spPr>
          </p:pic>
        </p:grpSp>
        <p:grpSp>
          <p:nvGrpSpPr>
            <p:cNvPr id="171" name="Group 170">
              <a:extLst>
                <a:ext uri="{FF2B5EF4-FFF2-40B4-BE49-F238E27FC236}">
                  <a16:creationId xmlns:a16="http://schemas.microsoft.com/office/drawing/2014/main" id="{3BFF19E5-29B3-44F4-8E1D-AEE0F17FC691}"/>
                </a:ext>
              </a:extLst>
            </p:cNvPr>
            <p:cNvGrpSpPr/>
            <p:nvPr/>
          </p:nvGrpSpPr>
          <p:grpSpPr>
            <a:xfrm>
              <a:off x="5929295" y="4909450"/>
              <a:ext cx="2027877" cy="1551021"/>
              <a:chOff x="4681901" y="4777485"/>
              <a:chExt cx="2069421" cy="1582797"/>
            </a:xfrm>
          </p:grpSpPr>
          <p:pic>
            <p:nvPicPr>
              <p:cNvPr id="172" name="Picture 171">
                <a:extLst>
                  <a:ext uri="{FF2B5EF4-FFF2-40B4-BE49-F238E27FC236}">
                    <a16:creationId xmlns:a16="http://schemas.microsoft.com/office/drawing/2014/main" id="{58B2488A-25F6-46B6-9B19-59BBE1BEB0CB}"/>
                  </a:ext>
                </a:extLst>
              </p:cNvPr>
              <p:cNvPicPr>
                <a:picLocks noChangeAspect="1"/>
              </p:cNvPicPr>
              <p:nvPr/>
            </p:nvPicPr>
            <p:blipFill>
              <a:blip r:embed="rId11">
                <a:duotone>
                  <a:prstClr val="black"/>
                  <a:srgbClr val="002050">
                    <a:tint val="45000"/>
                    <a:satMod val="400000"/>
                  </a:srgbClr>
                </a:duotone>
                <a:lum bright="-20000"/>
              </a:blip>
              <a:stretch>
                <a:fillRect/>
              </a:stretch>
            </p:blipFill>
            <p:spPr>
              <a:xfrm>
                <a:off x="4681901" y="4854121"/>
                <a:ext cx="2069421" cy="1506161"/>
              </a:xfrm>
              <a:prstGeom prst="rect">
                <a:avLst/>
              </a:prstGeom>
            </p:spPr>
          </p:pic>
          <p:sp>
            <p:nvSpPr>
              <p:cNvPr id="173" name="Rectangle 172">
                <a:extLst>
                  <a:ext uri="{FF2B5EF4-FFF2-40B4-BE49-F238E27FC236}">
                    <a16:creationId xmlns:a16="http://schemas.microsoft.com/office/drawing/2014/main" id="{695F418B-5551-4048-8C3B-54659BE994E0}"/>
                  </a:ext>
                </a:extLst>
              </p:cNvPr>
              <p:cNvSpPr/>
              <p:nvPr/>
            </p:nvSpPr>
            <p:spPr>
              <a:xfrm>
                <a:off x="4984766" y="4897716"/>
                <a:ext cx="1705477" cy="202787"/>
              </a:xfrm>
              <a:prstGeom prst="rect">
                <a:avLst/>
              </a:prstGeom>
              <a:solidFill>
                <a:srgbClr val="000000"/>
              </a:solidFill>
              <a:ln w="10795" cap="flat" cmpd="sng" algn="ctr">
                <a:noFill/>
                <a:prstDash val="solid"/>
              </a:ln>
              <a:effectLst/>
            </p:spPr>
            <p:txBody>
              <a:bodyPr rtlCol="0" anchor="ctr"/>
              <a:lstStyle/>
              <a:p>
                <a:pPr marL="0" marR="0" lvl="0" indent="0" algn="ctr" defTabSz="895939"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74" name="TextBox 173">
                <a:extLst>
                  <a:ext uri="{FF2B5EF4-FFF2-40B4-BE49-F238E27FC236}">
                    <a16:creationId xmlns:a16="http://schemas.microsoft.com/office/drawing/2014/main" id="{0FEFC224-CEBA-4F32-ABD0-6D83C89C7A17}"/>
                  </a:ext>
                </a:extLst>
              </p:cNvPr>
              <p:cNvSpPr txBox="1"/>
              <p:nvPr/>
            </p:nvSpPr>
            <p:spPr>
              <a:xfrm>
                <a:off x="5291402" y="4777485"/>
                <a:ext cx="967141" cy="390626"/>
              </a:xfrm>
              <a:prstGeom prst="rect">
                <a:avLst/>
              </a:prstGeom>
            </p:spPr>
            <p:txBody>
              <a:bodyPr vert="horz" wrap="square" lIns="89555" tIns="89555" rIns="89555" bIns="89555" rtlCol="0" anchor="t">
                <a:noAutofit/>
              </a:bodyPr>
              <a:lstStyle/>
              <a:p>
                <a:pPr marL="228497" marR="0" lvl="0" indent="-228497" algn="ctr" defTabSz="878289"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a:ln>
                      <a:noFill/>
                    </a:ln>
                    <a:solidFill>
                      <a:srgbClr val="FFFFFF"/>
                    </a:solidFill>
                    <a:effectLst/>
                    <a:uLnTx/>
                    <a:uFillTx/>
                    <a:ea typeface="Segoe UI" panose="020B0502040204020203" pitchFamily="34" charset="0"/>
                    <a:cs typeface="Segoe UI" panose="020B0502040204020203" pitchFamily="34" charset="0"/>
                  </a:rPr>
                  <a:t>6.</a:t>
                </a:r>
              </a:p>
            </p:txBody>
          </p:sp>
        </p:grpSp>
        <p:pic>
          <p:nvPicPr>
            <p:cNvPr id="175" name="Picture 4" descr="https://zapier.cachefly.net/storage/services/59152a3a91bfe0ddd2fc9b978448593a.128x128.png">
              <a:extLst>
                <a:ext uri="{FF2B5EF4-FFF2-40B4-BE49-F238E27FC236}">
                  <a16:creationId xmlns:a16="http://schemas.microsoft.com/office/drawing/2014/main" id="{2487D78C-FD39-44BD-A27D-6800500A04D4}"/>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2676065" y="6304963"/>
              <a:ext cx="287592" cy="267643"/>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4" descr="https://zapier.cachefly.net/storage/services/59152a3a91bfe0ddd2fc9b978448593a.128x128.png">
              <a:extLst>
                <a:ext uri="{FF2B5EF4-FFF2-40B4-BE49-F238E27FC236}">
                  <a16:creationId xmlns:a16="http://schemas.microsoft.com/office/drawing/2014/main" id="{232F3FE9-540A-4BF9-BFEE-4BDB3B0554E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2001664" y="1741413"/>
              <a:ext cx="287592" cy="267643"/>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0" descr="https://wiki.jenkins-ci.org/download/attachments/2916393/logo-title.png?version=1&amp;modificationDate=1302753947000">
              <a:extLst>
                <a:ext uri="{FF2B5EF4-FFF2-40B4-BE49-F238E27FC236}">
                  <a16:creationId xmlns:a16="http://schemas.microsoft.com/office/drawing/2014/main" id="{6BB4A737-7D58-48AC-9461-9AFC75121C7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72203"/>
            <a:stretch/>
          </p:blipFill>
          <p:spPr bwMode="auto">
            <a:xfrm>
              <a:off x="1991548" y="2674500"/>
              <a:ext cx="342411" cy="396169"/>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https://zapier.cachefly.net/storage/services/59152a3a91bfe0ddd2fc9b978448593a.128x128.png">
              <a:extLst>
                <a:ext uri="{FF2B5EF4-FFF2-40B4-BE49-F238E27FC236}">
                  <a16:creationId xmlns:a16="http://schemas.microsoft.com/office/drawing/2014/main" id="{EC3330AC-0175-4074-88CE-7543BCBD76A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4145300" y="1741413"/>
              <a:ext cx="287592" cy="267643"/>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4" descr="https://zapier.cachefly.net/storage/services/59152a3a91bfe0ddd2fc9b978448593a.128x128.png">
              <a:extLst>
                <a:ext uri="{FF2B5EF4-FFF2-40B4-BE49-F238E27FC236}">
                  <a16:creationId xmlns:a16="http://schemas.microsoft.com/office/drawing/2014/main" id="{071909CB-92D2-42A3-B8E1-B37A482EDAD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704" t="22115" r="21627" b="23287"/>
            <a:stretch/>
          </p:blipFill>
          <p:spPr bwMode="auto">
            <a:xfrm>
              <a:off x="6288936" y="1741410"/>
              <a:ext cx="287592" cy="267643"/>
            </a:xfrm>
            <a:prstGeom prst="rect">
              <a:avLst/>
            </a:prstGeom>
            <a:noFill/>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8BC30C33-26B4-4967-AD89-B7BD0A953CA5}"/>
                </a:ext>
              </a:extLst>
            </p:cNvPr>
            <p:cNvSpPr/>
            <p:nvPr/>
          </p:nvSpPr>
          <p:spPr>
            <a:xfrm>
              <a:off x="6761633" y="3720149"/>
              <a:ext cx="945985" cy="390363"/>
            </a:xfrm>
            <a:prstGeom prst="rect">
              <a:avLst/>
            </a:prstGeom>
          </p:spPr>
          <p:txBody>
            <a:bodyPr wrap="square">
              <a:spAutoFit/>
            </a:bodyPr>
            <a:lstStyle/>
            <a:p>
              <a:pPr algn="ctr" defTabSz="895939">
                <a:lnSpc>
                  <a:spcPct val="90000"/>
                </a:lnSpc>
                <a:defRPr/>
              </a:pPr>
              <a:r>
                <a:rPr lang="en-US" sz="1076" kern="0" dirty="0">
                  <a:solidFill>
                    <a:srgbClr val="FFFFFF"/>
                  </a:solidFill>
                  <a:ea typeface="Segoe UI" panose="020B0502040204020203" pitchFamily="34" charset="0"/>
                  <a:cs typeface="Segoe UI" panose="020B0502040204020203" pitchFamily="34" charset="0"/>
                </a:rPr>
                <a:t>Container Registry</a:t>
              </a:r>
            </a:p>
          </p:txBody>
        </p:sp>
        <p:sp>
          <p:nvSpPr>
            <p:cNvPr id="181" name="Rectangle 180">
              <a:extLst>
                <a:ext uri="{FF2B5EF4-FFF2-40B4-BE49-F238E27FC236}">
                  <a16:creationId xmlns:a16="http://schemas.microsoft.com/office/drawing/2014/main" id="{9CDC0983-E459-40D5-8188-3F95357C4876}"/>
                </a:ext>
              </a:extLst>
            </p:cNvPr>
            <p:cNvSpPr/>
            <p:nvPr/>
          </p:nvSpPr>
          <p:spPr>
            <a:xfrm>
              <a:off x="6409560" y="5291341"/>
              <a:ext cx="1260629" cy="241348"/>
            </a:xfrm>
            <a:prstGeom prst="rect">
              <a:avLst/>
            </a:prstGeom>
          </p:spPr>
          <p:txBody>
            <a:bodyPr wrap="square">
              <a:spAutoFit/>
            </a:bodyPr>
            <a:lstStyle/>
            <a:p>
              <a:pPr algn="ctr" defTabSz="895939">
                <a:lnSpc>
                  <a:spcPct val="90000"/>
                </a:lnSpc>
                <a:defRPr/>
              </a:pPr>
              <a:r>
                <a:rPr lang="en-US" sz="1076" kern="0" dirty="0">
                  <a:solidFill>
                    <a:srgbClr val="FFFFFF"/>
                  </a:solidFill>
                  <a:ea typeface="Segoe UI" panose="020B0502040204020203" pitchFamily="34" charset="0"/>
                  <a:cs typeface="Segoe UI" panose="020B0502040204020203" pitchFamily="34" charset="0"/>
                </a:rPr>
                <a:t>Monitoring</a:t>
              </a:r>
            </a:p>
          </p:txBody>
        </p:sp>
        <p:pic>
          <p:nvPicPr>
            <p:cNvPr id="182" name="Graphic 181">
              <a:extLst>
                <a:ext uri="{FF2B5EF4-FFF2-40B4-BE49-F238E27FC236}">
                  <a16:creationId xmlns:a16="http://schemas.microsoft.com/office/drawing/2014/main" id="{E05122E1-501A-41B6-BBBF-54BC7608392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13155" y="2557301"/>
              <a:ext cx="476116" cy="476116"/>
            </a:xfrm>
            <a:prstGeom prst="rect">
              <a:avLst/>
            </a:prstGeom>
          </p:spPr>
        </p:pic>
        <p:sp>
          <p:nvSpPr>
            <p:cNvPr id="183" name="AutoShape 4" descr="Image result for nomad hashicorp">
              <a:extLst>
                <a:ext uri="{FF2B5EF4-FFF2-40B4-BE49-F238E27FC236}">
                  <a16:creationId xmlns:a16="http://schemas.microsoft.com/office/drawing/2014/main" id="{6E713D80-F94C-4FBF-A0AF-FFA38E61F926}"/>
                </a:ext>
              </a:extLst>
            </p:cNvPr>
            <p:cNvSpPr>
              <a:spLocks noChangeAspect="1" noChangeArrowheads="1"/>
            </p:cNvSpPr>
            <p:nvPr/>
          </p:nvSpPr>
          <p:spPr bwMode="auto">
            <a:xfrm>
              <a:off x="7282407" y="350255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353535"/>
                </a:solidFill>
                <a:latin typeface="Segoe UI Semilight"/>
              </a:endParaRPr>
            </a:p>
          </p:txBody>
        </p:sp>
      </p:grpSp>
    </p:spTree>
    <p:extLst>
      <p:ext uri="{BB962C8B-B14F-4D97-AF65-F5344CB8AC3E}">
        <p14:creationId xmlns:p14="http://schemas.microsoft.com/office/powerpoint/2010/main" val="11088007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A182-2F86-AA4D-9704-450B542BCF67}"/>
              </a:ext>
            </a:extLst>
          </p:cNvPr>
          <p:cNvSpPr>
            <a:spLocks noGrp="1"/>
          </p:cNvSpPr>
          <p:nvPr>
            <p:ph type="title"/>
          </p:nvPr>
        </p:nvSpPr>
        <p:spPr/>
        <p:txBody>
          <a:bodyPr/>
          <a:lstStyle/>
          <a:p>
            <a:r>
              <a:rPr lang="en-US" dirty="0"/>
              <a:t>It gets even better!</a:t>
            </a:r>
          </a:p>
        </p:txBody>
      </p:sp>
      <p:sp>
        <p:nvSpPr>
          <p:cNvPr id="3" name="Content Placeholder 2">
            <a:extLst>
              <a:ext uri="{FF2B5EF4-FFF2-40B4-BE49-F238E27FC236}">
                <a16:creationId xmlns:a16="http://schemas.microsoft.com/office/drawing/2014/main" id="{46C0ECD4-8933-F542-9289-11413C0013B0}"/>
              </a:ext>
            </a:extLst>
          </p:cNvPr>
          <p:cNvSpPr>
            <a:spLocks noGrp="1"/>
          </p:cNvSpPr>
          <p:nvPr>
            <p:ph sz="quarter" idx="10"/>
          </p:nvPr>
        </p:nvSpPr>
        <p:spPr>
          <a:xfrm>
            <a:off x="584200" y="1435100"/>
            <a:ext cx="11018838" cy="2116174"/>
          </a:xfrm>
        </p:spPr>
        <p:txBody>
          <a:bodyPr/>
          <a:lstStyle/>
          <a:p>
            <a:r>
              <a:rPr lang="en-US" dirty="0"/>
              <a:t>Kubernetes API is extensible through CRD (</a:t>
            </a:r>
            <a:r>
              <a:rPr lang="en-US" dirty="0" err="1"/>
              <a:t>CustomResourceDefinition</a:t>
            </a:r>
            <a:r>
              <a:rPr lang="en-US" dirty="0"/>
              <a:t>)</a:t>
            </a:r>
          </a:p>
          <a:p>
            <a:r>
              <a:rPr lang="en-US" dirty="0" err="1"/>
              <a:t>Crossplane.io</a:t>
            </a:r>
            <a:r>
              <a:rPr lang="en-US" dirty="0"/>
              <a:t> is a project doing infrastructure as code through k8s</a:t>
            </a:r>
          </a:p>
          <a:p>
            <a:r>
              <a:rPr lang="en-US" dirty="0"/>
              <a:t>Deploy non-Kubernetes resources, through Kubernetes processes</a:t>
            </a:r>
          </a:p>
          <a:p>
            <a:endParaRPr lang="en-US" dirty="0"/>
          </a:p>
          <a:p>
            <a:endParaRPr lang="en-US" dirty="0"/>
          </a:p>
        </p:txBody>
      </p:sp>
      <p:graphicFrame>
        <p:nvGraphicFramePr>
          <p:cNvPr id="5" name="Diagram 4">
            <a:extLst>
              <a:ext uri="{FF2B5EF4-FFF2-40B4-BE49-F238E27FC236}">
                <a16:creationId xmlns:a16="http://schemas.microsoft.com/office/drawing/2014/main" id="{3FCA7960-116F-374A-BF3F-EA14D1612E73}"/>
              </a:ext>
            </a:extLst>
          </p:cNvPr>
          <p:cNvGraphicFramePr/>
          <p:nvPr>
            <p:extLst>
              <p:ext uri="{D42A27DB-BD31-4B8C-83A1-F6EECF244321}">
                <p14:modId xmlns:p14="http://schemas.microsoft.com/office/powerpoint/2010/main" val="2898562047"/>
              </p:ext>
            </p:extLst>
          </p:nvPr>
        </p:nvGraphicFramePr>
        <p:xfrm>
          <a:off x="584201" y="3551273"/>
          <a:ext cx="10239744" cy="2604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55300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98C79E-D30B-4465-A912-ABA264D6F1D6}"/>
              </a:ext>
            </a:extLst>
          </p:cNvPr>
          <p:cNvSpPr txBox="1"/>
          <p:nvPr/>
        </p:nvSpPr>
        <p:spPr>
          <a:xfrm>
            <a:off x="6196668" y="667292"/>
            <a:ext cx="5382158" cy="55092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latest </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articles, documentation, and events from </a:t>
            </a:r>
            <a:r>
              <a:rPr kumimoji="0" lang="en-US" sz="1600" b="0" i="0" u="none" strike="noStrike" kern="1200" cap="none" spc="0" normalizeH="0" baseline="0" noProof="0" dirty="0" err="1">
                <a:ln>
                  <a:noFill/>
                </a:ln>
                <a:solidFill>
                  <a:srgbClr val="242424"/>
                </a:solidFill>
                <a:effectLst/>
                <a:uLnTx/>
                <a:uFillTx/>
                <a:latin typeface="Segoe UI" panose="020B0502040204020203" pitchFamily="34" charset="0"/>
                <a:ea typeface="+mn-ea"/>
                <a:cs typeface="+mn-cs"/>
              </a:rPr>
              <a:t>Microsoft.Source</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—the curated monthly developer community newsletter. </a:t>
            </a:r>
            <a:b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Stay at the forefront </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notified </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Learn what you want</a:t>
            </a:r>
            <a:r>
              <a:rPr kumimoji="0" lang="en-US" sz="16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cxnSp>
        <p:nvCxnSpPr>
          <p:cNvPr id="7" name="Straight Connector 6">
            <a:extLst>
              <a:ext uri="{FF2B5EF4-FFF2-40B4-BE49-F238E27FC236}">
                <a16:creationId xmlns:a16="http://schemas.microsoft.com/office/drawing/2014/main" id="{7DC082EF-2E7F-4C2E-9F6A-56BD241BD2D2}"/>
              </a:ext>
            </a:extLst>
          </p:cNvPr>
          <p:cNvCxnSpPr>
            <a:cxnSpLocks/>
          </p:cNvCxnSpPr>
          <p:nvPr/>
        </p:nvCxnSpPr>
        <p:spPr>
          <a:xfrm>
            <a:off x="5897461" y="667292"/>
            <a:ext cx="0" cy="834337"/>
          </a:xfrm>
          <a:prstGeom prst="line">
            <a:avLst/>
          </a:prstGeom>
          <a:ln w="76200">
            <a:solidFill>
              <a:srgbClr val="0079D7"/>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352BFD-400D-4368-8A8A-22E067FC4EB4}"/>
              </a:ext>
            </a:extLst>
          </p:cNvPr>
          <p:cNvCxnSpPr>
            <a:cxnSpLocks/>
          </p:cNvCxnSpPr>
          <p:nvPr/>
        </p:nvCxnSpPr>
        <p:spPr>
          <a:xfrm>
            <a:off x="5898860" y="2220653"/>
            <a:ext cx="0" cy="834337"/>
          </a:xfrm>
          <a:prstGeom prst="line">
            <a:avLst/>
          </a:prstGeom>
          <a:ln w="76200">
            <a:solidFill>
              <a:srgbClr val="0079D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E4E40F6-5E3D-4617-ADE7-7FFC9962E255}"/>
              </a:ext>
            </a:extLst>
          </p:cNvPr>
          <p:cNvCxnSpPr>
            <a:cxnSpLocks/>
          </p:cNvCxnSpPr>
          <p:nvPr/>
        </p:nvCxnSpPr>
        <p:spPr>
          <a:xfrm>
            <a:off x="5897461" y="3883071"/>
            <a:ext cx="0" cy="834337"/>
          </a:xfrm>
          <a:prstGeom prst="line">
            <a:avLst/>
          </a:prstGeom>
          <a:ln w="76200">
            <a:solidFill>
              <a:srgbClr val="0079D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CF88DB-3970-415C-9AFA-B9F357F4D33A}"/>
              </a:ext>
            </a:extLst>
          </p:cNvPr>
          <p:cNvCxnSpPr>
            <a:cxnSpLocks/>
          </p:cNvCxnSpPr>
          <p:nvPr/>
        </p:nvCxnSpPr>
        <p:spPr>
          <a:xfrm>
            <a:off x="5907249" y="5333766"/>
            <a:ext cx="0" cy="765030"/>
          </a:xfrm>
          <a:prstGeom prst="line">
            <a:avLst/>
          </a:prstGeom>
          <a:ln w="76200">
            <a:solidFill>
              <a:srgbClr val="0079D7"/>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B8D5606-4999-4113-A758-2B6A2A2A0141}"/>
              </a:ext>
            </a:extLst>
          </p:cNvPr>
          <p:cNvPicPr>
            <a:picLocks noChangeAspect="1"/>
          </p:cNvPicPr>
          <p:nvPr/>
        </p:nvPicPr>
        <p:blipFill>
          <a:blip r:embed="rId2"/>
          <a:stretch>
            <a:fillRect/>
          </a:stretch>
        </p:blipFill>
        <p:spPr>
          <a:xfrm>
            <a:off x="0" y="0"/>
            <a:ext cx="5297424" cy="6858000"/>
          </a:xfrm>
          <a:prstGeom prst="rect">
            <a:avLst/>
          </a:prstGeom>
        </p:spPr>
      </p:pic>
      <p:sp>
        <p:nvSpPr>
          <p:cNvPr id="18" name="TextBox 17">
            <a:extLst>
              <a:ext uri="{FF2B5EF4-FFF2-40B4-BE49-F238E27FC236}">
                <a16:creationId xmlns:a16="http://schemas.microsoft.com/office/drawing/2014/main" id="{4C85A970-F656-4BA0-897A-318DE3E7A3BD}"/>
              </a:ext>
            </a:extLst>
          </p:cNvPr>
          <p:cNvSpPr txBox="1"/>
          <p:nvPr/>
        </p:nvSpPr>
        <p:spPr>
          <a:xfrm>
            <a:off x="235994" y="5531615"/>
            <a:ext cx="2940738" cy="369332"/>
          </a:xfrm>
          <a:prstGeom prst="rect">
            <a:avLst/>
          </a:prstGeom>
          <a:noFill/>
        </p:spPr>
        <p:txBody>
          <a:bodyPr wrap="square">
            <a:spAutoFit/>
          </a:bodyPr>
          <a:lstStyle/>
          <a:p>
            <a:pPr algn="ctr"/>
            <a:r>
              <a:rPr lang="en-US" b="0" i="0" u="none" strike="noStrike" dirty="0">
                <a:solidFill>
                  <a:schemeClr val="bg1"/>
                </a:solidFill>
                <a:effectLst/>
                <a:latin typeface="wf_SegoeUILight"/>
              </a:rPr>
              <a:t>.source</a:t>
            </a:r>
            <a:endParaRPr lang="en-US" b="0" i="0" dirty="0">
              <a:solidFill>
                <a:schemeClr val="bg1"/>
              </a:solidFill>
              <a:effectLst/>
              <a:latin typeface="wf_SegoeUILight"/>
            </a:endParaRPr>
          </a:p>
        </p:txBody>
      </p:sp>
      <p:sp>
        <p:nvSpPr>
          <p:cNvPr id="3" name="TextBox 2">
            <a:extLst>
              <a:ext uri="{FF2B5EF4-FFF2-40B4-BE49-F238E27FC236}">
                <a16:creationId xmlns:a16="http://schemas.microsoft.com/office/drawing/2014/main" id="{C5BBE26B-5AED-413E-BC4F-684D6995B7A1}"/>
              </a:ext>
            </a:extLst>
          </p:cNvPr>
          <p:cNvSpPr txBox="1"/>
          <p:nvPr/>
        </p:nvSpPr>
        <p:spPr>
          <a:xfrm>
            <a:off x="302669" y="3513739"/>
            <a:ext cx="2940738" cy="369332"/>
          </a:xfrm>
          <a:prstGeom prst="rect">
            <a:avLst/>
          </a:prstGeom>
          <a:noFill/>
        </p:spPr>
        <p:txBody>
          <a:bodyPr wrap="square">
            <a:spAutoFit/>
          </a:bodyPr>
          <a:lstStyle/>
          <a:p>
            <a:pPr algn="ctr"/>
            <a:r>
              <a:rPr lang="en-US" b="0" i="0" u="none" strike="noStrike" dirty="0" err="1">
                <a:solidFill>
                  <a:schemeClr val="bg1"/>
                </a:solidFill>
                <a:effectLst/>
                <a:latin typeface="wf_SegoeUILight"/>
              </a:rPr>
              <a:t>Dev.level</a:t>
            </a:r>
            <a:r>
              <a:rPr lang="en-US" b="0" i="0" u="none" strike="noStrike" dirty="0">
                <a:solidFill>
                  <a:schemeClr val="bg1"/>
                </a:solidFill>
                <a:effectLst/>
                <a:latin typeface="wf_SegoeUILight"/>
              </a:rPr>
              <a:t>(up);</a:t>
            </a:r>
            <a:endParaRPr lang="en-US" b="0" i="0" dirty="0">
              <a:solidFill>
                <a:schemeClr val="bg1"/>
              </a:solidFill>
              <a:effectLst/>
              <a:latin typeface="wf_SegoeUILight"/>
            </a:endParaRPr>
          </a:p>
        </p:txBody>
      </p:sp>
      <p:sp>
        <p:nvSpPr>
          <p:cNvPr id="2" name="TextBox 1">
            <a:extLst>
              <a:ext uri="{FF2B5EF4-FFF2-40B4-BE49-F238E27FC236}">
                <a16:creationId xmlns:a16="http://schemas.microsoft.com/office/drawing/2014/main" id="{C930B309-1FE1-4401-58EB-3565FBAC4A97}"/>
              </a:ext>
            </a:extLst>
          </p:cNvPr>
          <p:cNvSpPr txBox="1"/>
          <p:nvPr/>
        </p:nvSpPr>
        <p:spPr>
          <a:xfrm>
            <a:off x="2713686" y="4413727"/>
            <a:ext cx="2940738" cy="584775"/>
          </a:xfrm>
          <a:prstGeom prst="rect">
            <a:avLst/>
          </a:prstGeom>
          <a:noFill/>
        </p:spPr>
        <p:txBody>
          <a:bodyPr wrap="square">
            <a:spAutoFit/>
          </a:bodyPr>
          <a:lstStyle/>
          <a:p>
            <a:pPr algn="ctr"/>
            <a:r>
              <a:rPr lang="en-US" sz="3200" b="0" i="0" u="none" strike="noStrike" dirty="0" err="1">
                <a:solidFill>
                  <a:schemeClr val="bg1"/>
                </a:solidFill>
                <a:effectLst/>
                <a:latin typeface="wf_SegoeUILight"/>
              </a:rPr>
              <a:t>aka.ms</a:t>
            </a:r>
            <a:r>
              <a:rPr lang="en-US" sz="3200" b="0" i="0" u="none" strike="noStrike" dirty="0">
                <a:solidFill>
                  <a:schemeClr val="bg1"/>
                </a:solidFill>
                <a:effectLst/>
                <a:latin typeface="wf_SegoeUILight"/>
              </a:rPr>
              <a:t>/</a:t>
            </a:r>
            <a:r>
              <a:rPr lang="en-US" sz="3200" b="0" i="0" u="none" strike="noStrike" dirty="0" err="1">
                <a:solidFill>
                  <a:schemeClr val="bg1"/>
                </a:solidFill>
                <a:effectLst/>
                <a:latin typeface="wf_SegoeUILight"/>
              </a:rPr>
              <a:t>lrtf</a:t>
            </a:r>
            <a:endParaRPr lang="en-US" sz="3200" b="0" i="0" dirty="0">
              <a:solidFill>
                <a:schemeClr val="bg1"/>
              </a:solidFill>
              <a:effectLst/>
              <a:latin typeface="wf_SegoeUILight"/>
            </a:endParaRPr>
          </a:p>
        </p:txBody>
      </p:sp>
      <p:pic>
        <p:nvPicPr>
          <p:cNvPr id="3074" name="Picture 2">
            <a:extLst>
              <a:ext uri="{FF2B5EF4-FFF2-40B4-BE49-F238E27FC236}">
                <a16:creationId xmlns:a16="http://schemas.microsoft.com/office/drawing/2014/main" id="{573C9391-E215-4DB5-2EEA-AA7E451D3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118" y="3946525"/>
            <a:ext cx="1585089" cy="158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11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941493-B0A2-5E49-9377-8DD36A0B8AD6}"/>
              </a:ext>
            </a:extLst>
          </p:cNvPr>
          <p:cNvSpPr>
            <a:spLocks noGrp="1"/>
          </p:cNvSpPr>
          <p:nvPr>
            <p:ph type="title"/>
          </p:nvPr>
        </p:nvSpPr>
        <p:spPr>
          <a:xfrm>
            <a:off x="588263" y="2996526"/>
            <a:ext cx="4163125" cy="3272512"/>
          </a:xfrm>
        </p:spPr>
        <p:txBody>
          <a:bodyPr wrap="square" anchor="t">
            <a:normAutofit/>
          </a:bodyPr>
          <a:lstStyle/>
          <a:p>
            <a:r>
              <a:rPr lang="en-US" dirty="0"/>
              <a:t>Thank you!</a:t>
            </a:r>
            <a:br>
              <a:rPr lang="en-US" dirty="0"/>
            </a:br>
            <a:br>
              <a:rPr lang="en-US" dirty="0"/>
            </a:br>
            <a:r>
              <a:rPr lang="en-US" dirty="0"/>
              <a:t>@</a:t>
            </a:r>
            <a:r>
              <a:rPr lang="en-US" dirty="0" err="1"/>
              <a:t>nillsf</a:t>
            </a:r>
            <a:endParaRPr lang="en-US" dirty="0"/>
          </a:p>
        </p:txBody>
      </p:sp>
      <p:pic>
        <p:nvPicPr>
          <p:cNvPr id="6" name="Picture 5" descr="Tying a bow in an arrangment of presents">
            <a:extLst>
              <a:ext uri="{FF2B5EF4-FFF2-40B4-BE49-F238E27FC236}">
                <a16:creationId xmlns:a16="http://schemas.microsoft.com/office/drawing/2014/main" id="{93489D10-F332-4F86-ACD6-B42C202A23B1}"/>
              </a:ext>
            </a:extLst>
          </p:cNvPr>
          <p:cNvPicPr>
            <a:picLocks noChangeAspect="1"/>
          </p:cNvPicPr>
          <p:nvPr/>
        </p:nvPicPr>
        <p:blipFill rotWithShape="1">
          <a:blip r:embed="rId2"/>
          <a:srcRect l="17079" r="16170" b="-1"/>
          <a:stretch/>
        </p:blipFill>
        <p:spPr>
          <a:xfrm>
            <a:off x="5334000" y="10"/>
            <a:ext cx="6858000" cy="6857990"/>
          </a:xfrm>
          <a:prstGeom prst="rect">
            <a:avLst/>
          </a:prstGeom>
          <a:noFill/>
        </p:spPr>
      </p:pic>
    </p:spTree>
    <p:extLst>
      <p:ext uri="{BB962C8B-B14F-4D97-AF65-F5344CB8AC3E}">
        <p14:creationId xmlns:p14="http://schemas.microsoft.com/office/powerpoint/2010/main" val="35654680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9C4D-928C-BB84-056D-AAFBFFD2B3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BD3A6A-0CBB-3D03-8109-7C4C4ABD02A7}"/>
              </a:ext>
            </a:extLst>
          </p:cNvPr>
          <p:cNvSpPr>
            <a:spLocks noGrp="1"/>
          </p:cNvSpPr>
          <p:nvPr>
            <p:ph sz="quarter" idx="10"/>
          </p:nvPr>
        </p:nvSpPr>
        <p:spPr/>
        <p:txBody>
          <a:bodyPr/>
          <a:lstStyle/>
          <a:p>
            <a:endParaRPr lang="en-US"/>
          </a:p>
        </p:txBody>
      </p:sp>
      <p:pic>
        <p:nvPicPr>
          <p:cNvPr id="1026" name="Picture 2">
            <a:extLst>
              <a:ext uri="{FF2B5EF4-FFF2-40B4-BE49-F238E27FC236}">
                <a16:creationId xmlns:a16="http://schemas.microsoft.com/office/drawing/2014/main" id="{6F399D04-A868-3F7D-A0E3-515B5AB25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1013"/>
            <a:ext cx="12192000" cy="5895975"/>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EFBC61C-66EB-7096-358B-0588F348E1A7}"/>
              </a:ext>
            </a:extLst>
          </p:cNvPr>
          <p:cNvSpPr txBox="1"/>
          <p:nvPr/>
        </p:nvSpPr>
        <p:spPr>
          <a:xfrm>
            <a:off x="0" y="6596390"/>
            <a:ext cx="10251281" cy="261610"/>
          </a:xfrm>
          <a:prstGeom prst="rect">
            <a:avLst/>
          </a:prstGeom>
          <a:noFill/>
        </p:spPr>
        <p:txBody>
          <a:bodyPr wrap="square">
            <a:spAutoFit/>
          </a:bodyPr>
          <a:lstStyle/>
          <a:p>
            <a:r>
              <a:rPr lang="en-US" sz="1050" dirty="0"/>
              <a:t>Image taken from: https://</a:t>
            </a:r>
            <a:r>
              <a:rPr lang="en-US" sz="1050" dirty="0" err="1"/>
              <a:t>awilkinson.medium.com</a:t>
            </a:r>
            <a:r>
              <a:rPr lang="en-US" sz="1050" dirty="0"/>
              <a:t>/skateboard-bike-car-6bec841ed96e</a:t>
            </a:r>
          </a:p>
        </p:txBody>
      </p:sp>
    </p:spTree>
    <p:extLst>
      <p:ext uri="{BB962C8B-B14F-4D97-AF65-F5344CB8AC3E}">
        <p14:creationId xmlns:p14="http://schemas.microsoft.com/office/powerpoint/2010/main" val="33147748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6BC3E-064A-CFF8-C92E-99D4F47CF020}"/>
              </a:ext>
            </a:extLst>
          </p:cNvPr>
          <p:cNvSpPr>
            <a:spLocks noGrp="1"/>
          </p:cNvSpPr>
          <p:nvPr>
            <p:ph type="title"/>
          </p:nvPr>
        </p:nvSpPr>
        <p:spPr>
          <a:xfrm>
            <a:off x="588263" y="457200"/>
            <a:ext cx="11021125" cy="553998"/>
          </a:xfrm>
        </p:spPr>
        <p:txBody>
          <a:bodyPr wrap="square" anchor="t">
            <a:normAutofit/>
          </a:bodyPr>
          <a:lstStyle/>
          <a:p>
            <a:r>
              <a:rPr lang="en-US" sz="3300"/>
              <a:t>Let’s start with a quick intro to containers and </a:t>
            </a:r>
            <a:r>
              <a:rPr lang="en-US" sz="3300" err="1"/>
              <a:t>kubernetes</a:t>
            </a:r>
            <a:endParaRPr lang="en-US" sz="3300"/>
          </a:p>
        </p:txBody>
      </p:sp>
      <p:pic>
        <p:nvPicPr>
          <p:cNvPr id="5" name="Picture 4" descr="Cargo shipping containers in a pile and on a semi-truck at a harbour">
            <a:extLst>
              <a:ext uri="{FF2B5EF4-FFF2-40B4-BE49-F238E27FC236}">
                <a16:creationId xmlns:a16="http://schemas.microsoft.com/office/drawing/2014/main" id="{A5153F4C-7A9A-9118-8644-0B458B4A99E5}"/>
              </a:ext>
            </a:extLst>
          </p:cNvPr>
          <p:cNvPicPr>
            <a:picLocks noChangeAspect="1"/>
          </p:cNvPicPr>
          <p:nvPr/>
        </p:nvPicPr>
        <p:blipFill rotWithShape="1">
          <a:blip r:embed="rId2"/>
          <a:srcRect t="28602" b="12905"/>
          <a:stretch/>
        </p:blipFill>
        <p:spPr>
          <a:xfrm>
            <a:off x="584200" y="1435100"/>
            <a:ext cx="11018838" cy="4833938"/>
          </a:xfrm>
          <a:prstGeom prst="rect">
            <a:avLst/>
          </a:prstGeom>
          <a:noFill/>
        </p:spPr>
      </p:pic>
    </p:spTree>
    <p:extLst>
      <p:ext uri="{BB962C8B-B14F-4D97-AF65-F5344CB8AC3E}">
        <p14:creationId xmlns:p14="http://schemas.microsoft.com/office/powerpoint/2010/main" val="22478148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27D9FC-4A53-4D19-B5C0-D4B34231D403}"/>
              </a:ext>
            </a:extLst>
          </p:cNvPr>
          <p:cNvSpPr>
            <a:spLocks noGrp="1"/>
          </p:cNvSpPr>
          <p:nvPr>
            <p:ph type="title"/>
          </p:nvPr>
        </p:nvSpPr>
        <p:spPr/>
        <p:txBody>
          <a:bodyPr>
            <a:normAutofit fontScale="90000"/>
          </a:bodyPr>
          <a:lstStyle/>
          <a:p>
            <a:r>
              <a:rPr lang="en-US" dirty="0"/>
              <a:t>Containers are a way to package software + dependencies</a:t>
            </a:r>
          </a:p>
        </p:txBody>
      </p:sp>
      <p:grpSp>
        <p:nvGrpSpPr>
          <p:cNvPr id="19" name="Group 18" descr="An image showing an application, runtime binaries and dependencies being packaged into a single container.">
            <a:extLst>
              <a:ext uri="{FF2B5EF4-FFF2-40B4-BE49-F238E27FC236}">
                <a16:creationId xmlns:a16="http://schemas.microsoft.com/office/drawing/2014/main" id="{73F5D1B7-1A71-4BAB-BE1E-2C81FBC5EA16}"/>
              </a:ext>
            </a:extLst>
          </p:cNvPr>
          <p:cNvGrpSpPr/>
          <p:nvPr/>
        </p:nvGrpSpPr>
        <p:grpSpPr>
          <a:xfrm>
            <a:off x="1570121" y="2472489"/>
            <a:ext cx="8295771" cy="3025942"/>
            <a:chOff x="1570121" y="2472489"/>
            <a:chExt cx="8295771" cy="3025942"/>
          </a:xfrm>
        </p:grpSpPr>
        <p:sp>
          <p:nvSpPr>
            <p:cNvPr id="6" name="Rectangle 5">
              <a:extLst>
                <a:ext uri="{FF2B5EF4-FFF2-40B4-BE49-F238E27FC236}">
                  <a16:creationId xmlns:a16="http://schemas.microsoft.com/office/drawing/2014/main" id="{B078FE21-189E-4672-9305-C951D1A765D2}"/>
                </a:ext>
              </a:extLst>
            </p:cNvPr>
            <p:cNvSpPr/>
            <p:nvPr/>
          </p:nvSpPr>
          <p:spPr>
            <a:xfrm>
              <a:off x="4247147" y="4764504"/>
              <a:ext cx="2941721" cy="73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
          <p:nvSpPr>
            <p:cNvPr id="8" name="Rectangle 7">
              <a:extLst>
                <a:ext uri="{FF2B5EF4-FFF2-40B4-BE49-F238E27FC236}">
                  <a16:creationId xmlns:a16="http://schemas.microsoft.com/office/drawing/2014/main" id="{E08A4B3F-2CC6-475B-80D2-62A5A99BAD34}"/>
                </a:ext>
              </a:extLst>
            </p:cNvPr>
            <p:cNvSpPr/>
            <p:nvPr/>
          </p:nvSpPr>
          <p:spPr>
            <a:xfrm>
              <a:off x="1570121" y="2472489"/>
              <a:ext cx="2310063" cy="106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0" name="Rectangle 9">
              <a:extLst>
                <a:ext uri="{FF2B5EF4-FFF2-40B4-BE49-F238E27FC236}">
                  <a16:creationId xmlns:a16="http://schemas.microsoft.com/office/drawing/2014/main" id="{92772E87-B895-41FF-AEF6-65AC1AB56FA7}"/>
                </a:ext>
              </a:extLst>
            </p:cNvPr>
            <p:cNvSpPr/>
            <p:nvPr/>
          </p:nvSpPr>
          <p:spPr>
            <a:xfrm>
              <a:off x="4562975" y="2472489"/>
              <a:ext cx="2310063" cy="106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 binaries</a:t>
              </a:r>
            </a:p>
          </p:txBody>
        </p:sp>
        <p:sp>
          <p:nvSpPr>
            <p:cNvPr id="12" name="Rectangle 11">
              <a:extLst>
                <a:ext uri="{FF2B5EF4-FFF2-40B4-BE49-F238E27FC236}">
                  <a16:creationId xmlns:a16="http://schemas.microsoft.com/office/drawing/2014/main" id="{AF6B1D9A-666F-483B-B17A-881B80173967}"/>
                </a:ext>
              </a:extLst>
            </p:cNvPr>
            <p:cNvSpPr/>
            <p:nvPr/>
          </p:nvSpPr>
          <p:spPr>
            <a:xfrm>
              <a:off x="7555829" y="2472489"/>
              <a:ext cx="2310063" cy="106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Dependencies</a:t>
              </a:r>
            </a:p>
          </p:txBody>
        </p:sp>
        <p:cxnSp>
          <p:nvCxnSpPr>
            <p:cNvPr id="14" name="Straight Arrow Connector 13">
              <a:extLst>
                <a:ext uri="{FF2B5EF4-FFF2-40B4-BE49-F238E27FC236}">
                  <a16:creationId xmlns:a16="http://schemas.microsoft.com/office/drawing/2014/main" id="{90186030-5C97-494E-B447-04E889BAD078}"/>
                </a:ext>
              </a:extLst>
            </p:cNvPr>
            <p:cNvCxnSpPr>
              <a:cxnSpLocks/>
              <a:stCxn id="8" idx="2"/>
              <a:endCxn id="6" idx="0"/>
            </p:cNvCxnSpPr>
            <p:nvPr/>
          </p:nvCxnSpPr>
          <p:spPr>
            <a:xfrm>
              <a:off x="2725153" y="3537284"/>
              <a:ext cx="2992855" cy="12272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69A7E5FE-9B3A-462A-8700-E16B1D1159B9}"/>
                </a:ext>
              </a:extLst>
            </p:cNvPr>
            <p:cNvCxnSpPr>
              <a:cxnSpLocks/>
              <a:stCxn id="10" idx="2"/>
              <a:endCxn id="6" idx="0"/>
            </p:cNvCxnSpPr>
            <p:nvPr/>
          </p:nvCxnSpPr>
          <p:spPr>
            <a:xfrm>
              <a:off x="5718007" y="3537284"/>
              <a:ext cx="1" cy="12272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58687722-808F-43CC-98F3-5C60485E61D5}"/>
                </a:ext>
              </a:extLst>
            </p:cNvPr>
            <p:cNvCxnSpPr>
              <a:cxnSpLocks/>
              <a:stCxn id="12" idx="2"/>
              <a:endCxn id="6" idx="0"/>
            </p:cNvCxnSpPr>
            <p:nvPr/>
          </p:nvCxnSpPr>
          <p:spPr>
            <a:xfrm flipH="1">
              <a:off x="5718008" y="3537284"/>
              <a:ext cx="2992853" cy="12272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7083357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AD0D-8A2D-448C-9FD0-CD8DDA4850C2}"/>
              </a:ext>
            </a:extLst>
          </p:cNvPr>
          <p:cNvSpPr>
            <a:spLocks noGrp="1"/>
          </p:cNvSpPr>
          <p:nvPr>
            <p:ph type="title"/>
          </p:nvPr>
        </p:nvSpPr>
        <p:spPr/>
        <p:txBody>
          <a:bodyPr/>
          <a:lstStyle/>
          <a:p>
            <a:r>
              <a:rPr lang="en-US" sz="3600" dirty="0">
                <a:solidFill>
                  <a:schemeClr val="dk1"/>
                </a:solidFill>
                <a:latin typeface="Cabin"/>
                <a:ea typeface="Cabin"/>
                <a:cs typeface="Cabin"/>
                <a:sym typeface="Cabin"/>
              </a:rPr>
              <a:t>Example: python application + dependencies</a:t>
            </a:r>
            <a:endParaRPr lang="en-US" dirty="0"/>
          </a:p>
        </p:txBody>
      </p:sp>
      <p:grpSp>
        <p:nvGrpSpPr>
          <p:cNvPr id="18" name="Group 17" descr="An image showing app.py, together with python runtime and pip packages being packaged into a single container.">
            <a:extLst>
              <a:ext uri="{FF2B5EF4-FFF2-40B4-BE49-F238E27FC236}">
                <a16:creationId xmlns:a16="http://schemas.microsoft.com/office/drawing/2014/main" id="{EF75462C-CE4F-4545-8FC8-561BBEE2C1EE}"/>
              </a:ext>
            </a:extLst>
          </p:cNvPr>
          <p:cNvGrpSpPr/>
          <p:nvPr/>
        </p:nvGrpSpPr>
        <p:grpSpPr>
          <a:xfrm>
            <a:off x="1570121" y="2472488"/>
            <a:ext cx="8295771" cy="3025943"/>
            <a:chOff x="1570121" y="2472488"/>
            <a:chExt cx="8295771" cy="3025943"/>
          </a:xfrm>
        </p:grpSpPr>
        <p:sp>
          <p:nvSpPr>
            <p:cNvPr id="5" name="Rectangle 4">
              <a:extLst>
                <a:ext uri="{FF2B5EF4-FFF2-40B4-BE49-F238E27FC236}">
                  <a16:creationId xmlns:a16="http://schemas.microsoft.com/office/drawing/2014/main" id="{41C9C5AE-10A7-41D1-BF6F-7D199F051113}"/>
                </a:ext>
              </a:extLst>
            </p:cNvPr>
            <p:cNvSpPr/>
            <p:nvPr/>
          </p:nvSpPr>
          <p:spPr>
            <a:xfrm>
              <a:off x="4247147" y="4764504"/>
              <a:ext cx="2941721" cy="73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
          <p:nvSpPr>
            <p:cNvPr id="7" name="Rectangle 6">
              <a:extLst>
                <a:ext uri="{FF2B5EF4-FFF2-40B4-BE49-F238E27FC236}">
                  <a16:creationId xmlns:a16="http://schemas.microsoft.com/office/drawing/2014/main" id="{DFD533C3-8A36-40C6-AAAB-1C5F7CE6F7F3}"/>
                </a:ext>
              </a:extLst>
            </p:cNvPr>
            <p:cNvSpPr/>
            <p:nvPr/>
          </p:nvSpPr>
          <p:spPr>
            <a:xfrm>
              <a:off x="1570121" y="2472489"/>
              <a:ext cx="2310063" cy="106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app.py</a:t>
              </a:r>
            </a:p>
          </p:txBody>
        </p:sp>
        <p:sp>
          <p:nvSpPr>
            <p:cNvPr id="9" name="Rectangle 8">
              <a:extLst>
                <a:ext uri="{FF2B5EF4-FFF2-40B4-BE49-F238E27FC236}">
                  <a16:creationId xmlns:a16="http://schemas.microsoft.com/office/drawing/2014/main" id="{03DD88E5-367E-41E8-A10E-009B59410734}"/>
                </a:ext>
              </a:extLst>
            </p:cNvPr>
            <p:cNvSpPr/>
            <p:nvPr/>
          </p:nvSpPr>
          <p:spPr>
            <a:xfrm>
              <a:off x="4562975" y="2472488"/>
              <a:ext cx="2310063" cy="106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runtime</a:t>
              </a:r>
            </a:p>
          </p:txBody>
        </p:sp>
        <p:sp>
          <p:nvSpPr>
            <p:cNvPr id="11" name="Rectangle 10">
              <a:extLst>
                <a:ext uri="{FF2B5EF4-FFF2-40B4-BE49-F238E27FC236}">
                  <a16:creationId xmlns:a16="http://schemas.microsoft.com/office/drawing/2014/main" id="{FAE6592E-1C29-4A59-ACF9-A555C79899EE}"/>
                </a:ext>
              </a:extLst>
            </p:cNvPr>
            <p:cNvSpPr/>
            <p:nvPr/>
          </p:nvSpPr>
          <p:spPr>
            <a:xfrm>
              <a:off x="7555829" y="2472489"/>
              <a:ext cx="2310063" cy="106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 packages</a:t>
              </a:r>
            </a:p>
          </p:txBody>
        </p:sp>
        <p:cxnSp>
          <p:nvCxnSpPr>
            <p:cNvPr id="13" name="Straight Arrow Connector 12">
              <a:extLst>
                <a:ext uri="{FF2B5EF4-FFF2-40B4-BE49-F238E27FC236}">
                  <a16:creationId xmlns:a16="http://schemas.microsoft.com/office/drawing/2014/main" id="{7F80994C-049E-4128-AD6C-274CDE960A85}"/>
                </a:ext>
              </a:extLst>
            </p:cNvPr>
            <p:cNvCxnSpPr>
              <a:cxnSpLocks/>
              <a:stCxn id="7" idx="2"/>
              <a:endCxn id="5" idx="0"/>
            </p:cNvCxnSpPr>
            <p:nvPr/>
          </p:nvCxnSpPr>
          <p:spPr>
            <a:xfrm>
              <a:off x="2725153" y="3537284"/>
              <a:ext cx="2992855" cy="12272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BB95CC0B-85CA-4EDC-A9AB-F408CFC84C44}"/>
                </a:ext>
              </a:extLst>
            </p:cNvPr>
            <p:cNvCxnSpPr>
              <a:cxnSpLocks/>
              <a:stCxn id="9" idx="2"/>
              <a:endCxn id="5" idx="0"/>
            </p:cNvCxnSpPr>
            <p:nvPr/>
          </p:nvCxnSpPr>
          <p:spPr>
            <a:xfrm>
              <a:off x="5718007" y="3537283"/>
              <a:ext cx="1" cy="12272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38B53D8F-F731-4266-9F62-5D8A2C705BB7}"/>
                </a:ext>
              </a:extLst>
            </p:cNvPr>
            <p:cNvCxnSpPr>
              <a:cxnSpLocks/>
              <a:stCxn id="11" idx="2"/>
              <a:endCxn id="5" idx="0"/>
            </p:cNvCxnSpPr>
            <p:nvPr/>
          </p:nvCxnSpPr>
          <p:spPr>
            <a:xfrm flipH="1">
              <a:off x="5718008" y="3537284"/>
              <a:ext cx="2992853" cy="12272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42180764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5AB14-2FEB-448D-B907-72C91A832ACF}"/>
              </a:ext>
            </a:extLst>
          </p:cNvPr>
          <p:cNvSpPr>
            <a:spLocks noGrp="1"/>
          </p:cNvSpPr>
          <p:nvPr>
            <p:ph type="title"/>
          </p:nvPr>
        </p:nvSpPr>
        <p:spPr/>
        <p:txBody>
          <a:bodyPr>
            <a:normAutofit fontScale="90000"/>
          </a:bodyPr>
          <a:lstStyle/>
          <a:p>
            <a:r>
              <a:rPr lang="en-US" dirty="0"/>
              <a:t>Container images are pushed to a container registry so other systems can use them.</a:t>
            </a:r>
          </a:p>
        </p:txBody>
      </p:sp>
      <p:grpSp>
        <p:nvGrpSpPr>
          <p:cNvPr id="4" name="Group 3" descr="A diagram showing locally building an image, pushing it to a central registry, and then pulling it either on a server or workstation.">
            <a:extLst>
              <a:ext uri="{FF2B5EF4-FFF2-40B4-BE49-F238E27FC236}">
                <a16:creationId xmlns:a16="http://schemas.microsoft.com/office/drawing/2014/main" id="{DB32D4EB-0DFB-4D43-9D34-EECEA63F1B32}"/>
              </a:ext>
            </a:extLst>
          </p:cNvPr>
          <p:cNvGrpSpPr/>
          <p:nvPr/>
        </p:nvGrpSpPr>
        <p:grpSpPr>
          <a:xfrm>
            <a:off x="1055686" y="1981200"/>
            <a:ext cx="9490393" cy="4087857"/>
            <a:chOff x="2524469" y="2699306"/>
            <a:chExt cx="8081687" cy="3403323"/>
          </a:xfrm>
        </p:grpSpPr>
        <p:pic>
          <p:nvPicPr>
            <p:cNvPr id="5" name="Graphic 4" descr="Computer with solid fill">
              <a:extLst>
                <a:ext uri="{FF2B5EF4-FFF2-40B4-BE49-F238E27FC236}">
                  <a16:creationId xmlns:a16="http://schemas.microsoft.com/office/drawing/2014/main" id="{FFED2AFC-D7F8-459D-A4D3-8BDA47AEE0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4469" y="4070906"/>
              <a:ext cx="914400" cy="914400"/>
            </a:xfrm>
            <a:prstGeom prst="rect">
              <a:avLst/>
            </a:prstGeom>
          </p:spPr>
        </p:pic>
        <p:pic>
          <p:nvPicPr>
            <p:cNvPr id="6" name="Graphic 5" descr="Box with solid fill">
              <a:extLst>
                <a:ext uri="{FF2B5EF4-FFF2-40B4-BE49-F238E27FC236}">
                  <a16:creationId xmlns:a16="http://schemas.microsoft.com/office/drawing/2014/main" id="{CBAFC217-9C50-4254-B462-5BC0DD73B7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5353" y="3613706"/>
              <a:ext cx="914400" cy="914400"/>
            </a:xfrm>
            <a:prstGeom prst="rect">
              <a:avLst/>
            </a:prstGeom>
          </p:spPr>
        </p:pic>
        <p:pic>
          <p:nvPicPr>
            <p:cNvPr id="7" name="Graphic 6" descr="Warehouse with solid fill">
              <a:extLst>
                <a:ext uri="{FF2B5EF4-FFF2-40B4-BE49-F238E27FC236}">
                  <a16:creationId xmlns:a16="http://schemas.microsoft.com/office/drawing/2014/main" id="{D32A434F-4236-4CCF-B6B7-14A6F343DD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46238" y="4070906"/>
              <a:ext cx="914400" cy="914400"/>
            </a:xfrm>
            <a:prstGeom prst="rect">
              <a:avLst/>
            </a:prstGeom>
          </p:spPr>
        </p:pic>
        <p:pic>
          <p:nvPicPr>
            <p:cNvPr id="8" name="Graphic 7" descr="Server with solid fill">
              <a:extLst>
                <a:ext uri="{FF2B5EF4-FFF2-40B4-BE49-F238E27FC236}">
                  <a16:creationId xmlns:a16="http://schemas.microsoft.com/office/drawing/2014/main" id="{F337C2CD-A3A8-4340-9697-48FFEEB114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46304" y="2699306"/>
              <a:ext cx="914400" cy="914400"/>
            </a:xfrm>
            <a:prstGeom prst="rect">
              <a:avLst/>
            </a:prstGeom>
          </p:spPr>
        </p:pic>
        <p:pic>
          <p:nvPicPr>
            <p:cNvPr id="9" name="Graphic 8" descr="Laptop with solid fill">
              <a:extLst>
                <a:ext uri="{FF2B5EF4-FFF2-40B4-BE49-F238E27FC236}">
                  <a16:creationId xmlns:a16="http://schemas.microsoft.com/office/drawing/2014/main" id="{D7C7A83D-31CA-48C3-AE0F-B3A11ECB2D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1756" y="5188229"/>
              <a:ext cx="914400" cy="914400"/>
            </a:xfrm>
            <a:prstGeom prst="rect">
              <a:avLst/>
            </a:prstGeom>
          </p:spPr>
        </p:pic>
        <p:cxnSp>
          <p:nvCxnSpPr>
            <p:cNvPr id="10" name="Connector: Elbow 164">
              <a:extLst>
                <a:ext uri="{FF2B5EF4-FFF2-40B4-BE49-F238E27FC236}">
                  <a16:creationId xmlns:a16="http://schemas.microsoft.com/office/drawing/2014/main" id="{2F04F69E-B489-4271-8521-0F0D26F37931}"/>
                </a:ext>
              </a:extLst>
            </p:cNvPr>
            <p:cNvCxnSpPr>
              <a:cxnSpLocks/>
              <a:stCxn id="5" idx="3"/>
              <a:endCxn id="5" idx="0"/>
            </p:cNvCxnSpPr>
            <p:nvPr/>
          </p:nvCxnSpPr>
          <p:spPr>
            <a:xfrm flipH="1" flipV="1">
              <a:off x="2981669" y="4070906"/>
              <a:ext cx="457200" cy="457200"/>
            </a:xfrm>
            <a:prstGeom prst="curvedConnector4">
              <a:avLst>
                <a:gd name="adj1" fmla="val -50000"/>
                <a:gd name="adj2" fmla="val 1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40BCB93E-2081-45FA-A413-C4F9D429E7B9}"/>
                </a:ext>
              </a:extLst>
            </p:cNvPr>
            <p:cNvSpPr txBox="1"/>
            <p:nvPr/>
          </p:nvSpPr>
          <p:spPr>
            <a:xfrm>
              <a:off x="2608499" y="3495378"/>
              <a:ext cx="1386918" cy="369332"/>
            </a:xfrm>
            <a:prstGeom prst="rect">
              <a:avLst/>
            </a:prstGeom>
            <a:noFill/>
          </p:spPr>
          <p:txBody>
            <a:bodyPr wrap="none" rtlCol="0">
              <a:spAutoFit/>
            </a:bodyPr>
            <a:lstStyle/>
            <a:p>
              <a:r>
                <a:rPr lang="en-US" dirty="0"/>
                <a:t>Build image</a:t>
              </a:r>
            </a:p>
          </p:txBody>
        </p:sp>
        <p:cxnSp>
          <p:nvCxnSpPr>
            <p:cNvPr id="12" name="Straight Arrow Connector 11">
              <a:extLst>
                <a:ext uri="{FF2B5EF4-FFF2-40B4-BE49-F238E27FC236}">
                  <a16:creationId xmlns:a16="http://schemas.microsoft.com/office/drawing/2014/main" id="{519EFAE1-862D-44B0-85B5-91DED58E1EFC}"/>
                </a:ext>
              </a:extLst>
            </p:cNvPr>
            <p:cNvCxnSpPr>
              <a:cxnSpLocks/>
              <a:stCxn id="5" idx="3"/>
              <a:endCxn id="7" idx="1"/>
            </p:cNvCxnSpPr>
            <p:nvPr/>
          </p:nvCxnSpPr>
          <p:spPr>
            <a:xfrm>
              <a:off x="3438869" y="4528106"/>
              <a:ext cx="2807369"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1212258A-7525-4F1E-B902-CE6051C7972F}"/>
                </a:ext>
              </a:extLst>
            </p:cNvPr>
            <p:cNvSpPr txBox="1"/>
            <p:nvPr/>
          </p:nvSpPr>
          <p:spPr>
            <a:xfrm>
              <a:off x="6200127" y="4915695"/>
              <a:ext cx="1006622" cy="369332"/>
            </a:xfrm>
            <a:prstGeom prst="rect">
              <a:avLst/>
            </a:prstGeom>
            <a:noFill/>
          </p:spPr>
          <p:txBody>
            <a:bodyPr wrap="none" rtlCol="0">
              <a:spAutoFit/>
            </a:bodyPr>
            <a:lstStyle/>
            <a:p>
              <a:r>
                <a:rPr lang="en-US" dirty="0"/>
                <a:t>Registry</a:t>
              </a:r>
            </a:p>
          </p:txBody>
        </p:sp>
        <p:sp>
          <p:nvSpPr>
            <p:cNvPr id="14" name="TextBox 13">
              <a:extLst>
                <a:ext uri="{FF2B5EF4-FFF2-40B4-BE49-F238E27FC236}">
                  <a16:creationId xmlns:a16="http://schemas.microsoft.com/office/drawing/2014/main" id="{63941351-B29C-44BA-B4C1-6A0A11F0AE67}"/>
                </a:ext>
              </a:extLst>
            </p:cNvPr>
            <p:cNvSpPr txBox="1"/>
            <p:nvPr/>
          </p:nvSpPr>
          <p:spPr>
            <a:xfrm>
              <a:off x="4161116" y="4546363"/>
              <a:ext cx="1362874" cy="369332"/>
            </a:xfrm>
            <a:prstGeom prst="rect">
              <a:avLst/>
            </a:prstGeom>
            <a:noFill/>
          </p:spPr>
          <p:txBody>
            <a:bodyPr wrap="none" rtlCol="0">
              <a:spAutoFit/>
            </a:bodyPr>
            <a:lstStyle/>
            <a:p>
              <a:r>
                <a:rPr lang="en-US" dirty="0"/>
                <a:t>Push image</a:t>
              </a:r>
            </a:p>
          </p:txBody>
        </p:sp>
        <p:sp>
          <p:nvSpPr>
            <p:cNvPr id="15" name="TextBox 14">
              <a:extLst>
                <a:ext uri="{FF2B5EF4-FFF2-40B4-BE49-F238E27FC236}">
                  <a16:creationId xmlns:a16="http://schemas.microsoft.com/office/drawing/2014/main" id="{FF164D99-A14B-41C1-9E06-B14271A2551F}"/>
                </a:ext>
              </a:extLst>
            </p:cNvPr>
            <p:cNvSpPr txBox="1"/>
            <p:nvPr/>
          </p:nvSpPr>
          <p:spPr>
            <a:xfrm>
              <a:off x="9699941" y="3495378"/>
              <a:ext cx="827342" cy="369332"/>
            </a:xfrm>
            <a:prstGeom prst="rect">
              <a:avLst/>
            </a:prstGeom>
            <a:noFill/>
          </p:spPr>
          <p:txBody>
            <a:bodyPr wrap="none" rtlCol="0">
              <a:spAutoFit/>
            </a:bodyPr>
            <a:lstStyle/>
            <a:p>
              <a:r>
                <a:rPr lang="en-US" dirty="0"/>
                <a:t>Server</a:t>
              </a:r>
            </a:p>
          </p:txBody>
        </p:sp>
        <p:cxnSp>
          <p:nvCxnSpPr>
            <p:cNvPr id="16" name="Straight Arrow Connector 15">
              <a:extLst>
                <a:ext uri="{FF2B5EF4-FFF2-40B4-BE49-F238E27FC236}">
                  <a16:creationId xmlns:a16="http://schemas.microsoft.com/office/drawing/2014/main" id="{60874D43-0BC8-40A4-913C-664A13304F55}"/>
                </a:ext>
              </a:extLst>
            </p:cNvPr>
            <p:cNvCxnSpPr>
              <a:cxnSpLocks/>
              <a:stCxn id="7" idx="3"/>
              <a:endCxn id="8" idx="1"/>
            </p:cNvCxnSpPr>
            <p:nvPr/>
          </p:nvCxnSpPr>
          <p:spPr>
            <a:xfrm flipV="1">
              <a:off x="7160638" y="3156506"/>
              <a:ext cx="2485666" cy="13716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44EF290C-CE6D-4C4D-B53C-F3CDECE8EBEC}"/>
                </a:ext>
              </a:extLst>
            </p:cNvPr>
            <p:cNvCxnSpPr>
              <a:cxnSpLocks/>
              <a:stCxn id="7" idx="3"/>
              <a:endCxn id="9" idx="1"/>
            </p:cNvCxnSpPr>
            <p:nvPr/>
          </p:nvCxnSpPr>
          <p:spPr>
            <a:xfrm>
              <a:off x="7160638" y="4528106"/>
              <a:ext cx="2531118" cy="1117323"/>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E359B4D2-D798-4E66-BB88-249A06BC5369}"/>
                </a:ext>
              </a:extLst>
            </p:cNvPr>
            <p:cNvSpPr txBox="1"/>
            <p:nvPr/>
          </p:nvSpPr>
          <p:spPr>
            <a:xfrm>
              <a:off x="7340828" y="4342504"/>
              <a:ext cx="1247457" cy="369332"/>
            </a:xfrm>
            <a:prstGeom prst="rect">
              <a:avLst/>
            </a:prstGeom>
            <a:noFill/>
          </p:spPr>
          <p:txBody>
            <a:bodyPr wrap="none" rtlCol="0">
              <a:spAutoFit/>
            </a:bodyPr>
            <a:lstStyle/>
            <a:p>
              <a:r>
                <a:rPr lang="en-US" dirty="0"/>
                <a:t>Pull image</a:t>
              </a:r>
            </a:p>
          </p:txBody>
        </p:sp>
      </p:grpSp>
    </p:spTree>
    <p:extLst>
      <p:ext uri="{BB962C8B-B14F-4D97-AF65-F5344CB8AC3E}">
        <p14:creationId xmlns:p14="http://schemas.microsoft.com/office/powerpoint/2010/main" val="2552887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E933-8C24-4F8F-9531-6251C851BE40}"/>
              </a:ext>
            </a:extLst>
          </p:cNvPr>
          <p:cNvSpPr>
            <a:spLocks noGrp="1"/>
          </p:cNvSpPr>
          <p:nvPr>
            <p:ph type="title"/>
          </p:nvPr>
        </p:nvSpPr>
        <p:spPr/>
        <p:txBody>
          <a:bodyPr/>
          <a:lstStyle/>
          <a:p>
            <a:r>
              <a:rPr lang="en-US" dirty="0"/>
              <a:t>Kubernetes is used to orchestrate containers</a:t>
            </a:r>
          </a:p>
        </p:txBody>
      </p:sp>
      <p:grpSp>
        <p:nvGrpSpPr>
          <p:cNvPr id="18" name="Group 17" descr="An image showing the kubernetes logo with the benefits of kubernetes (in text)">
            <a:extLst>
              <a:ext uri="{FF2B5EF4-FFF2-40B4-BE49-F238E27FC236}">
                <a16:creationId xmlns:a16="http://schemas.microsoft.com/office/drawing/2014/main" id="{CE739C44-EC4B-42A9-97F2-81481B4D3BFD}"/>
              </a:ext>
            </a:extLst>
          </p:cNvPr>
          <p:cNvGrpSpPr/>
          <p:nvPr/>
        </p:nvGrpSpPr>
        <p:grpSpPr>
          <a:xfrm>
            <a:off x="932342" y="1883998"/>
            <a:ext cx="10637141" cy="4361149"/>
            <a:chOff x="932342" y="1883998"/>
            <a:chExt cx="10637141" cy="4361149"/>
          </a:xfrm>
        </p:grpSpPr>
        <p:grpSp>
          <p:nvGrpSpPr>
            <p:cNvPr id="4" name="Group 3">
              <a:extLst>
                <a:ext uri="{FF2B5EF4-FFF2-40B4-BE49-F238E27FC236}">
                  <a16:creationId xmlns:a16="http://schemas.microsoft.com/office/drawing/2014/main" id="{0B416698-6589-4CCF-A656-4C00D450AD75}"/>
                </a:ext>
              </a:extLst>
            </p:cNvPr>
            <p:cNvGrpSpPr/>
            <p:nvPr/>
          </p:nvGrpSpPr>
          <p:grpSpPr>
            <a:xfrm>
              <a:off x="5087522" y="1883998"/>
              <a:ext cx="2016957" cy="2016957"/>
              <a:chOff x="5189537" y="1921279"/>
              <a:chExt cx="2057401" cy="2057401"/>
            </a:xfrm>
          </p:grpSpPr>
          <p:sp>
            <p:nvSpPr>
              <p:cNvPr id="5" name="Oval 4">
                <a:extLst>
                  <a:ext uri="{FF2B5EF4-FFF2-40B4-BE49-F238E27FC236}">
                    <a16:creationId xmlns:a16="http://schemas.microsoft.com/office/drawing/2014/main" id="{69091EB7-34DF-4513-8A49-888F5B06830A}"/>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5B891027-B935-45A4-8D73-50E768F0CD4A}"/>
                  </a:ext>
                </a:extLst>
              </p:cNvPr>
              <p:cNvPicPr>
                <a:picLocks noChangeAspect="1"/>
              </p:cNvPicPr>
              <p:nvPr/>
            </p:nvPicPr>
            <p:blipFill>
              <a:blip r:embed="rId2"/>
              <a:stretch>
                <a:fillRect/>
              </a:stretch>
            </p:blipFill>
            <p:spPr>
              <a:xfrm>
                <a:off x="5563059" y="2294801"/>
                <a:ext cx="1310356" cy="1310356"/>
              </a:xfrm>
              <a:prstGeom prst="rect">
                <a:avLst/>
              </a:prstGeom>
            </p:spPr>
          </p:pic>
        </p:grpSp>
        <p:grpSp>
          <p:nvGrpSpPr>
            <p:cNvPr id="7" name="Group 6">
              <a:extLst>
                <a:ext uri="{FF2B5EF4-FFF2-40B4-BE49-F238E27FC236}">
                  <a16:creationId xmlns:a16="http://schemas.microsoft.com/office/drawing/2014/main" id="{03F855EA-6494-40A5-A988-3D5664120474}"/>
                </a:ext>
              </a:extLst>
            </p:cNvPr>
            <p:cNvGrpSpPr/>
            <p:nvPr/>
          </p:nvGrpSpPr>
          <p:grpSpPr>
            <a:xfrm>
              <a:off x="2247705" y="4677510"/>
              <a:ext cx="7696590" cy="144024"/>
              <a:chOff x="2292775" y="4770807"/>
              <a:chExt cx="7850923" cy="146912"/>
            </a:xfrm>
          </p:grpSpPr>
          <p:sp>
            <p:nvSpPr>
              <p:cNvPr id="8" name="Oval 7">
                <a:extLst>
                  <a:ext uri="{FF2B5EF4-FFF2-40B4-BE49-F238E27FC236}">
                    <a16:creationId xmlns:a16="http://schemas.microsoft.com/office/drawing/2014/main" id="{DBF7E86A-9F7C-4B08-9869-C2E320DC2169}"/>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Oval 8">
                <a:extLst>
                  <a:ext uri="{FF2B5EF4-FFF2-40B4-BE49-F238E27FC236}">
                    <a16:creationId xmlns:a16="http://schemas.microsoft.com/office/drawing/2014/main" id="{DA7B6BB6-EA6E-4379-AD03-86B49D310AA5}"/>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Oval 9">
                <a:extLst>
                  <a:ext uri="{FF2B5EF4-FFF2-40B4-BE49-F238E27FC236}">
                    <a16:creationId xmlns:a16="http://schemas.microsoft.com/office/drawing/2014/main" id="{A8E21373-2440-4093-A155-E45861D7A189}"/>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 name="Straight Connector 10">
                <a:extLst>
                  <a:ext uri="{FF2B5EF4-FFF2-40B4-BE49-F238E27FC236}">
                    <a16:creationId xmlns:a16="http://schemas.microsoft.com/office/drawing/2014/main" id="{3BF1AD2B-604B-41F4-886D-DA54959C7EC6}"/>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C9F918-0F81-4872-B071-1B16CB73540F}"/>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F0A1374-9D90-4328-9BBD-E47D323795CA}"/>
                </a:ext>
              </a:extLst>
            </p:cNvPr>
            <p:cNvGrpSpPr/>
            <p:nvPr/>
          </p:nvGrpSpPr>
          <p:grpSpPr>
            <a:xfrm>
              <a:off x="932342" y="5065397"/>
              <a:ext cx="10637141" cy="1179750"/>
              <a:chOff x="951037" y="5166472"/>
              <a:chExt cx="10850438" cy="1203406"/>
            </a:xfrm>
          </p:grpSpPr>
          <p:sp>
            <p:nvSpPr>
              <p:cNvPr id="14" name="TextBox 13">
                <a:extLst>
                  <a:ext uri="{FF2B5EF4-FFF2-40B4-BE49-F238E27FC236}">
                    <a16:creationId xmlns:a16="http://schemas.microsoft.com/office/drawing/2014/main" id="{85541211-3491-4E6F-BCE6-653A151148B5}"/>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Portable</a:t>
                </a: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Public, private, hybrid, multi-cloud</a:t>
                </a:r>
              </a:p>
            </p:txBody>
          </p:sp>
          <p:sp>
            <p:nvSpPr>
              <p:cNvPr id="15" name="TextBox 14">
                <a:extLst>
                  <a:ext uri="{FF2B5EF4-FFF2-40B4-BE49-F238E27FC236}">
                    <a16:creationId xmlns:a16="http://schemas.microsoft.com/office/drawing/2014/main" id="{177D6641-896C-4F1C-8BC3-0AD3FFC93A5E}"/>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Extensible</a:t>
                </a: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Modular, pluggable, </a:t>
                </a:r>
                <a:r>
                  <a:rPr kumimoji="0" lang="en-US" sz="1765"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hookable</a:t>
                </a: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composable</a:t>
                </a:r>
              </a:p>
            </p:txBody>
          </p:sp>
          <p:sp>
            <p:nvSpPr>
              <p:cNvPr id="16" name="TextBox 15">
                <a:extLst>
                  <a:ext uri="{FF2B5EF4-FFF2-40B4-BE49-F238E27FC236}">
                    <a16:creationId xmlns:a16="http://schemas.microsoft.com/office/drawing/2014/main" id="{F3727F5A-11EE-41E9-9981-9F72BBBB33FE}"/>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Auto-placement, auto-restart, auto-replication, auto-scaling</a:t>
                </a:r>
              </a:p>
            </p:txBody>
          </p:sp>
        </p:grpSp>
        <p:cxnSp>
          <p:nvCxnSpPr>
            <p:cNvPr id="17" name="Straight Connector 16">
              <a:extLst>
                <a:ext uri="{FF2B5EF4-FFF2-40B4-BE49-F238E27FC236}">
                  <a16:creationId xmlns:a16="http://schemas.microsoft.com/office/drawing/2014/main" id="{47FFC712-D3E2-4880-8F44-9A62B8EAB49C}"/>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55833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9035-5FC6-4506-9F80-DBACB0017CB7}"/>
              </a:ext>
            </a:extLst>
          </p:cNvPr>
          <p:cNvSpPr>
            <a:spLocks noGrp="1"/>
          </p:cNvSpPr>
          <p:nvPr>
            <p:ph type="title"/>
          </p:nvPr>
        </p:nvSpPr>
        <p:spPr/>
        <p:txBody>
          <a:bodyPr/>
          <a:lstStyle/>
          <a:p>
            <a:r>
              <a:rPr lang="en-US" dirty="0"/>
              <a:t>How Kubernetes works:</a:t>
            </a:r>
          </a:p>
        </p:txBody>
      </p:sp>
      <p:grpSp>
        <p:nvGrpSpPr>
          <p:cNvPr id="32" name="Group 31" descr="A picture showing a person submitting YAML configuration to an API. That API is part of a kubernetes cluster. The servers in that cluster get scheduled containers onto, and pull container images from a registry.">
            <a:extLst>
              <a:ext uri="{FF2B5EF4-FFF2-40B4-BE49-F238E27FC236}">
                <a16:creationId xmlns:a16="http://schemas.microsoft.com/office/drawing/2014/main" id="{6E1CCA27-F2B7-4341-8832-57A197464327}"/>
              </a:ext>
            </a:extLst>
          </p:cNvPr>
          <p:cNvGrpSpPr/>
          <p:nvPr/>
        </p:nvGrpSpPr>
        <p:grpSpPr>
          <a:xfrm>
            <a:off x="1554926" y="726053"/>
            <a:ext cx="8702249" cy="5363079"/>
            <a:chOff x="1554926" y="726053"/>
            <a:chExt cx="8702249" cy="5363079"/>
          </a:xfrm>
        </p:grpSpPr>
        <p:pic>
          <p:nvPicPr>
            <p:cNvPr id="5" name="Graphic 4" descr="User with solid fill">
              <a:extLst>
                <a:ext uri="{FF2B5EF4-FFF2-40B4-BE49-F238E27FC236}">
                  <a16:creationId xmlns:a16="http://schemas.microsoft.com/office/drawing/2014/main" id="{4D756ACF-1B7F-46FF-954F-CACF043E37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4926" y="4025957"/>
              <a:ext cx="1367319" cy="1367319"/>
            </a:xfrm>
            <a:prstGeom prst="rect">
              <a:avLst/>
            </a:prstGeom>
          </p:spPr>
        </p:pic>
        <p:sp>
          <p:nvSpPr>
            <p:cNvPr id="7" name="Rectangle 6">
              <a:extLst>
                <a:ext uri="{FF2B5EF4-FFF2-40B4-BE49-F238E27FC236}">
                  <a16:creationId xmlns:a16="http://schemas.microsoft.com/office/drawing/2014/main" id="{50C4F8FE-B2C8-4C73-BAAC-55793A6F195D}"/>
                </a:ext>
              </a:extLst>
            </p:cNvPr>
            <p:cNvSpPr/>
            <p:nvPr/>
          </p:nvSpPr>
          <p:spPr>
            <a:xfrm>
              <a:off x="4800600" y="4117770"/>
              <a:ext cx="1367319" cy="11836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API</a:t>
              </a:r>
            </a:p>
          </p:txBody>
        </p:sp>
        <p:pic>
          <p:nvPicPr>
            <p:cNvPr id="9" name="Graphic 8" descr="Server with solid fill">
              <a:extLst>
                <a:ext uri="{FF2B5EF4-FFF2-40B4-BE49-F238E27FC236}">
                  <a16:creationId xmlns:a16="http://schemas.microsoft.com/office/drawing/2014/main" id="{26F99C85-0447-4B81-8871-724D6B2EBF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5041" y="4037742"/>
              <a:ext cx="1367319" cy="1367319"/>
            </a:xfrm>
            <a:prstGeom prst="rect">
              <a:avLst/>
            </a:prstGeom>
          </p:spPr>
        </p:pic>
        <p:pic>
          <p:nvPicPr>
            <p:cNvPr id="11" name="Graphic 10" descr="Warehouse with solid fill">
              <a:extLst>
                <a:ext uri="{FF2B5EF4-FFF2-40B4-BE49-F238E27FC236}">
                  <a16:creationId xmlns:a16="http://schemas.microsoft.com/office/drawing/2014/main" id="{F05CA948-3542-468A-A9B0-643F529DC2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6120" y="726053"/>
              <a:ext cx="1225160" cy="1225160"/>
            </a:xfrm>
            <a:prstGeom prst="rect">
              <a:avLst/>
            </a:prstGeom>
          </p:spPr>
        </p:pic>
        <p:sp>
          <p:nvSpPr>
            <p:cNvPr id="13" name="TextBox 12">
              <a:extLst>
                <a:ext uri="{FF2B5EF4-FFF2-40B4-BE49-F238E27FC236}">
                  <a16:creationId xmlns:a16="http://schemas.microsoft.com/office/drawing/2014/main" id="{574D031D-92ED-4F37-A174-89B5B02BE1B0}"/>
                </a:ext>
              </a:extLst>
            </p:cNvPr>
            <p:cNvSpPr txBox="1"/>
            <p:nvPr/>
          </p:nvSpPr>
          <p:spPr>
            <a:xfrm>
              <a:off x="8008685" y="1850932"/>
              <a:ext cx="1280030" cy="461665"/>
            </a:xfrm>
            <a:prstGeom prst="rect">
              <a:avLst/>
            </a:prstGeom>
            <a:noFill/>
          </p:spPr>
          <p:txBody>
            <a:bodyPr wrap="none" rtlCol="0">
              <a:spAutoFit/>
            </a:bodyPr>
            <a:lstStyle/>
            <a:p>
              <a:r>
                <a:rPr lang="en-US" sz="2400" dirty="0"/>
                <a:t>Registry</a:t>
              </a:r>
            </a:p>
          </p:txBody>
        </p:sp>
        <p:cxnSp>
          <p:nvCxnSpPr>
            <p:cNvPr id="15" name="Straight Arrow Connector 14">
              <a:extLst>
                <a:ext uri="{FF2B5EF4-FFF2-40B4-BE49-F238E27FC236}">
                  <a16:creationId xmlns:a16="http://schemas.microsoft.com/office/drawing/2014/main" id="{FD9643BD-121C-4F6D-BC39-6AAAB657AF4C}"/>
                </a:ext>
              </a:extLst>
            </p:cNvPr>
            <p:cNvCxnSpPr>
              <a:cxnSpLocks/>
              <a:stCxn id="5" idx="3"/>
              <a:endCxn id="7" idx="1"/>
            </p:cNvCxnSpPr>
            <p:nvPr/>
          </p:nvCxnSpPr>
          <p:spPr>
            <a:xfrm>
              <a:off x="2922245" y="4709617"/>
              <a:ext cx="1878355" cy="1"/>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FEB03507-9F17-4681-B4FE-8F6CD57E1F6D}"/>
                </a:ext>
              </a:extLst>
            </p:cNvPr>
            <p:cNvCxnSpPr>
              <a:cxnSpLocks/>
              <a:stCxn id="7" idx="3"/>
              <a:endCxn id="9" idx="1"/>
            </p:cNvCxnSpPr>
            <p:nvPr/>
          </p:nvCxnSpPr>
          <p:spPr>
            <a:xfrm>
              <a:off x="6167919" y="4709618"/>
              <a:ext cx="1797122" cy="11784"/>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4949DB06-9F64-4B53-BDE1-5B76E3A1A4B3}"/>
                </a:ext>
              </a:extLst>
            </p:cNvPr>
            <p:cNvCxnSpPr>
              <a:cxnSpLocks/>
              <a:stCxn id="13" idx="2"/>
              <a:endCxn id="9" idx="0"/>
            </p:cNvCxnSpPr>
            <p:nvPr/>
          </p:nvCxnSpPr>
          <p:spPr>
            <a:xfrm>
              <a:off x="8648700" y="2312597"/>
              <a:ext cx="1" cy="1725145"/>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Scroll: Vertical 20">
              <a:extLst>
                <a:ext uri="{FF2B5EF4-FFF2-40B4-BE49-F238E27FC236}">
                  <a16:creationId xmlns:a16="http://schemas.microsoft.com/office/drawing/2014/main" id="{AD7B60E9-6D37-40DD-A114-2C4FC4F8AA79}"/>
                </a:ext>
              </a:extLst>
            </p:cNvPr>
            <p:cNvSpPr/>
            <p:nvPr/>
          </p:nvSpPr>
          <p:spPr>
            <a:xfrm>
              <a:off x="3475185" y="3429000"/>
              <a:ext cx="1081354" cy="10475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YAML</a:t>
              </a:r>
            </a:p>
          </p:txBody>
        </p:sp>
        <p:sp>
          <p:nvSpPr>
            <p:cNvPr id="23" name="TextBox 22">
              <a:extLst>
                <a:ext uri="{FF2B5EF4-FFF2-40B4-BE49-F238E27FC236}">
                  <a16:creationId xmlns:a16="http://schemas.microsoft.com/office/drawing/2014/main" id="{F9942618-B007-44DE-BD4B-99E6B6E7E4A6}"/>
                </a:ext>
              </a:extLst>
            </p:cNvPr>
            <p:cNvSpPr txBox="1"/>
            <p:nvPr/>
          </p:nvSpPr>
          <p:spPr>
            <a:xfrm>
              <a:off x="3105620" y="4758730"/>
              <a:ext cx="1547218" cy="646331"/>
            </a:xfrm>
            <a:prstGeom prst="rect">
              <a:avLst/>
            </a:prstGeom>
            <a:noFill/>
          </p:spPr>
          <p:txBody>
            <a:bodyPr wrap="none" rtlCol="0">
              <a:spAutoFit/>
            </a:bodyPr>
            <a:lstStyle/>
            <a:p>
              <a:pPr algn="ctr"/>
              <a:r>
                <a:rPr lang="en-US" dirty="0"/>
                <a:t>Submit</a:t>
              </a:r>
            </a:p>
            <a:p>
              <a:pPr algn="ctr"/>
              <a:r>
                <a:rPr lang="en-US" dirty="0"/>
                <a:t>configuration</a:t>
              </a:r>
            </a:p>
          </p:txBody>
        </p:sp>
        <p:sp>
          <p:nvSpPr>
            <p:cNvPr id="25" name="TextBox 24">
              <a:extLst>
                <a:ext uri="{FF2B5EF4-FFF2-40B4-BE49-F238E27FC236}">
                  <a16:creationId xmlns:a16="http://schemas.microsoft.com/office/drawing/2014/main" id="{320BDFA8-AEF4-4701-A300-A98046B5A04D}"/>
                </a:ext>
              </a:extLst>
            </p:cNvPr>
            <p:cNvSpPr txBox="1"/>
            <p:nvPr/>
          </p:nvSpPr>
          <p:spPr>
            <a:xfrm>
              <a:off x="6383432" y="4740066"/>
              <a:ext cx="1138453" cy="646331"/>
            </a:xfrm>
            <a:prstGeom prst="rect">
              <a:avLst/>
            </a:prstGeom>
            <a:noFill/>
          </p:spPr>
          <p:txBody>
            <a:bodyPr wrap="none" rtlCol="0">
              <a:spAutoFit/>
            </a:bodyPr>
            <a:lstStyle/>
            <a:p>
              <a:pPr algn="ctr"/>
              <a:r>
                <a:rPr lang="en-US" dirty="0"/>
                <a:t>Schedule</a:t>
              </a:r>
            </a:p>
            <a:p>
              <a:pPr algn="ctr"/>
              <a:r>
                <a:rPr lang="en-US" dirty="0"/>
                <a:t>container</a:t>
              </a:r>
            </a:p>
          </p:txBody>
        </p:sp>
        <p:sp>
          <p:nvSpPr>
            <p:cNvPr id="27" name="TextBox 26">
              <a:extLst>
                <a:ext uri="{FF2B5EF4-FFF2-40B4-BE49-F238E27FC236}">
                  <a16:creationId xmlns:a16="http://schemas.microsoft.com/office/drawing/2014/main" id="{C06E1DFA-86D0-4A33-A3A7-F81C3ED77F88}"/>
                </a:ext>
              </a:extLst>
            </p:cNvPr>
            <p:cNvSpPr txBox="1"/>
            <p:nvPr/>
          </p:nvSpPr>
          <p:spPr>
            <a:xfrm>
              <a:off x="8545928" y="2769502"/>
              <a:ext cx="1711247" cy="646331"/>
            </a:xfrm>
            <a:prstGeom prst="rect">
              <a:avLst/>
            </a:prstGeom>
            <a:noFill/>
          </p:spPr>
          <p:txBody>
            <a:bodyPr wrap="square" rtlCol="0">
              <a:spAutoFit/>
            </a:bodyPr>
            <a:lstStyle/>
            <a:p>
              <a:pPr algn="ctr"/>
              <a:r>
                <a:rPr lang="en-US" dirty="0"/>
                <a:t>Pull container</a:t>
              </a:r>
            </a:p>
            <a:p>
              <a:pPr algn="ctr"/>
              <a:r>
                <a:rPr lang="en-US" dirty="0"/>
                <a:t>image</a:t>
              </a:r>
            </a:p>
          </p:txBody>
        </p:sp>
        <p:sp>
          <p:nvSpPr>
            <p:cNvPr id="29" name="Rectangle: Rounded Corners 28">
              <a:extLst>
                <a:ext uri="{FF2B5EF4-FFF2-40B4-BE49-F238E27FC236}">
                  <a16:creationId xmlns:a16="http://schemas.microsoft.com/office/drawing/2014/main" id="{6C362EBE-CCFB-42B3-8711-487F3E183C25}"/>
                </a:ext>
              </a:extLst>
            </p:cNvPr>
            <p:cNvSpPr/>
            <p:nvPr/>
          </p:nvSpPr>
          <p:spPr>
            <a:xfrm>
              <a:off x="4683714" y="3831377"/>
              <a:ext cx="4853354" cy="1832933"/>
            </a:xfrm>
            <a:prstGeom prst="roundRect">
              <a:avLst/>
            </a:prstGeom>
            <a:noFill/>
            <a:ln w="571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TextBox 30">
              <a:extLst>
                <a:ext uri="{FF2B5EF4-FFF2-40B4-BE49-F238E27FC236}">
                  <a16:creationId xmlns:a16="http://schemas.microsoft.com/office/drawing/2014/main" id="{CB36B57D-1D8E-4ED7-A567-A242C231111F}"/>
                </a:ext>
              </a:extLst>
            </p:cNvPr>
            <p:cNvSpPr txBox="1"/>
            <p:nvPr/>
          </p:nvSpPr>
          <p:spPr>
            <a:xfrm>
              <a:off x="6096000" y="5719800"/>
              <a:ext cx="2060949" cy="369332"/>
            </a:xfrm>
            <a:prstGeom prst="rect">
              <a:avLst/>
            </a:prstGeom>
            <a:noFill/>
          </p:spPr>
          <p:txBody>
            <a:bodyPr wrap="none" rtlCol="0">
              <a:spAutoFit/>
            </a:bodyPr>
            <a:lstStyle/>
            <a:p>
              <a:r>
                <a:rPr lang="en-US" dirty="0">
                  <a:solidFill>
                    <a:srgbClr val="C34D54"/>
                  </a:solidFill>
                </a:rPr>
                <a:t>Kubernetes cluster</a:t>
              </a:r>
            </a:p>
          </p:txBody>
        </p:sp>
      </p:grpSp>
    </p:spTree>
    <p:extLst>
      <p:ext uri="{BB962C8B-B14F-4D97-AF65-F5344CB8AC3E}">
        <p14:creationId xmlns:p14="http://schemas.microsoft.com/office/powerpoint/2010/main" val="2444750172"/>
      </p:ext>
    </p:extLst>
  </p:cSld>
  <p:clrMapOvr>
    <a:masterClrMapping/>
  </p:clrMapOvr>
  <p:transition>
    <p:fade/>
  </p:transition>
</p:sld>
</file>

<file path=ppt/theme/theme1.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2.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006E187B50E247AA49B6F53AAB7C05" ma:contentTypeVersion="10" ma:contentTypeDescription="Create a new document." ma:contentTypeScope="" ma:versionID="f2d3b5b987a66c3bac2f36601cb3cee6">
  <xsd:schema xmlns:xsd="http://www.w3.org/2001/XMLSchema" xmlns:xs="http://www.w3.org/2001/XMLSchema" xmlns:p="http://schemas.microsoft.com/office/2006/metadata/properties" xmlns:ns2="2d40a021-2b8d-480d-b99a-b56f59df93a1" xmlns:ns3="b2ef9826-9e13-4356-bd9b-c43c6f220dc5" targetNamespace="http://schemas.microsoft.com/office/2006/metadata/properties" ma:root="true" ma:fieldsID="b3028b3d23859d11ef147819fd0809a3" ns2:_="" ns3:_="">
    <xsd:import namespace="2d40a021-2b8d-480d-b99a-b56f59df93a1"/>
    <xsd:import namespace="b2ef9826-9e13-4356-bd9b-c43c6f220dc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40a021-2b8d-480d-b99a-b56f59df93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ef9826-9e13-4356-bd9b-c43c6f220dc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EF494A-2D0F-49A4-8239-5BBEF8A33B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40a021-2b8d-480d-b99a-b56f59df93a1"/>
    <ds:schemaRef ds:uri="b2ef9826-9e13-4356-bd9b-c43c6f220d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d40a021-2b8d-480d-b99a-b56f59df93a1"/>
    <ds:schemaRef ds:uri="http://schemas.microsoft.com/office/2006/documentManagement/types"/>
    <ds:schemaRef ds:uri="http://schemas.microsoft.com/office/infopath/2007/PartnerControls"/>
    <ds:schemaRef ds:uri="http://schemas.microsoft.com/office/2006/metadata/properties"/>
    <ds:schemaRef ds:uri="http://purl.org/dc/terms/"/>
    <ds:schemaRef ds:uri="http://schemas.openxmlformats.org/package/2006/metadata/core-properties"/>
    <ds:schemaRef ds:uri="http://www.w3.org/XML/1998/namespace"/>
    <ds:schemaRef ds:uri="b2ef9826-9e13-4356-bd9b-c43c6f220dc5"/>
    <ds:schemaRef ds:uri="http://purl.org/dc/dcmityp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SPARK - Azure Track - Speaker Slide Template</Template>
  <TotalTime>2003</TotalTime>
  <Words>946</Words>
  <Application>Microsoft Macintosh PowerPoint</Application>
  <PresentationFormat>Widescreen</PresentationFormat>
  <Paragraphs>254</Paragraphs>
  <Slides>29</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29</vt:i4>
      </vt:variant>
    </vt:vector>
  </HeadingPairs>
  <TitlesOfParts>
    <vt:vector size="41" baseType="lpstr">
      <vt:lpstr>Arial</vt:lpstr>
      <vt:lpstr>Cabin</vt:lpstr>
      <vt:lpstr>Calibri</vt:lpstr>
      <vt:lpstr>Segoe UI</vt:lpstr>
      <vt:lpstr>Segoe UI Light</vt:lpstr>
      <vt:lpstr>Segoe UI Semibold</vt:lpstr>
      <vt:lpstr>Segoe UI Semilight</vt:lpstr>
      <vt:lpstr>wf_SegoeUILight</vt:lpstr>
      <vt:lpstr>Wingdings</vt:lpstr>
      <vt:lpstr>TCL-WC Template | White</vt:lpstr>
      <vt:lpstr>Microsoft AzureCon 2015 Template - Color</vt:lpstr>
      <vt:lpstr>Server and Cloud 2013</vt:lpstr>
      <vt:lpstr>Introduction to continuous integration and continuous delivery using containers and Kubernetes</vt:lpstr>
      <vt:lpstr>PowerPoint Presentation</vt:lpstr>
      <vt:lpstr>PowerPoint Presentation</vt:lpstr>
      <vt:lpstr>Let’s start with a quick intro to containers and kubernetes</vt:lpstr>
      <vt:lpstr>Containers are a way to package software + dependencies</vt:lpstr>
      <vt:lpstr>Example: python application + dependencies</vt:lpstr>
      <vt:lpstr>Container images are pushed to a container registry so other systems can use them.</vt:lpstr>
      <vt:lpstr>Kubernetes is used to orchestrate containers</vt:lpstr>
      <vt:lpstr>How Kubernetes works:</vt:lpstr>
      <vt:lpstr>You should never do this in a production scenario</vt:lpstr>
      <vt:lpstr>Continuous integration and continuous delivery</vt:lpstr>
      <vt:lpstr>Definitions</vt:lpstr>
      <vt:lpstr>Impact of CI/CD on software delivery</vt:lpstr>
      <vt:lpstr>End-to-end container CI/CD pipeline</vt:lpstr>
      <vt:lpstr>Container-based continuous integration</vt:lpstr>
      <vt:lpstr>A new way to fix security issues</vt:lpstr>
      <vt:lpstr>The CI step is the solution</vt:lpstr>
      <vt:lpstr>GitHub dependabot</vt:lpstr>
      <vt:lpstr>Demo: Container-based continuous integration</vt:lpstr>
      <vt:lpstr>Two approaches for Kubernetes-based CD</vt:lpstr>
      <vt:lpstr>Approach 1: Push-based continuous delivery</vt:lpstr>
      <vt:lpstr>Demo: Push based continuous delivery</vt:lpstr>
      <vt:lpstr>Approach 2: Pull-based continuous delivery (GitOps)</vt:lpstr>
      <vt:lpstr>Demo: Pull-based continuous delivery (GitOps) using FluxCD </vt:lpstr>
      <vt:lpstr>Comparing push and pull based systems</vt:lpstr>
      <vt:lpstr>End-to-end container CI/CD pipeline</vt:lpstr>
      <vt:lpstr>It gets even better!</vt:lpstr>
      <vt:lpstr>PowerPoint Presentation</vt:lpstr>
      <vt:lpstr>Thank you!  @nillsf</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compliant SPARK presentations</dc:title>
  <dc:subject>TCL -Worldwide Communities template</dc:subject>
  <dc:creator>Nills Franssens</dc:creator>
  <cp:keywords>TCL -Worldwide Communities template</cp:keywords>
  <dc:description/>
  <cp:lastModifiedBy>Nills Franssens</cp:lastModifiedBy>
  <cp:revision>1</cp:revision>
  <dcterms:created xsi:type="dcterms:W3CDTF">2021-07-14T23:19:43Z</dcterms:created>
  <dcterms:modified xsi:type="dcterms:W3CDTF">2022-10-14T13:57:44Z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0x0101005D006E187B50E247AA49B6F53AAB7C05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